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68" r:id="rId4"/>
    <p:sldId id="267" r:id="rId5"/>
    <p:sldId id="270" r:id="rId6"/>
    <p:sldId id="271" r:id="rId7"/>
    <p:sldId id="272" r:id="rId8"/>
    <p:sldId id="274" r:id="rId9"/>
    <p:sldId id="273" r:id="rId10"/>
    <p:sldId id="275" r:id="rId11"/>
    <p:sldId id="276" r:id="rId12"/>
    <p:sldId id="277" r:id="rId13"/>
    <p:sldId id="278" r:id="rId14"/>
    <p:sldId id="303" r:id="rId15"/>
    <p:sldId id="279" r:id="rId16"/>
    <p:sldId id="281" r:id="rId17"/>
    <p:sldId id="282" r:id="rId18"/>
    <p:sldId id="304" r:id="rId19"/>
    <p:sldId id="284" r:id="rId20"/>
    <p:sldId id="283" r:id="rId21"/>
    <p:sldId id="285" r:id="rId22"/>
    <p:sldId id="287" r:id="rId23"/>
    <p:sldId id="305" r:id="rId24"/>
    <p:sldId id="295" r:id="rId25"/>
    <p:sldId id="289" r:id="rId26"/>
    <p:sldId id="296" r:id="rId27"/>
    <p:sldId id="290" r:id="rId28"/>
    <p:sldId id="297" r:id="rId29"/>
    <p:sldId id="291" r:id="rId30"/>
    <p:sldId id="298" r:id="rId31"/>
    <p:sldId id="292" r:id="rId32"/>
    <p:sldId id="299" r:id="rId33"/>
    <p:sldId id="294" r:id="rId34"/>
    <p:sldId id="306" r:id="rId35"/>
    <p:sldId id="301" r:id="rId36"/>
    <p:sldId id="30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6" autoAdjust="0"/>
  </p:normalViewPr>
  <p:slideViewPr>
    <p:cSldViewPr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14-Feb-17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14-Feb-17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14-Feb-17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14-Feb-17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14-Feb-17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14-Feb-17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14-Feb-17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14-Feb-17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14-Feb-17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14-Feb-17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14-Feb-17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14-Feb-17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download.geofabrik.de/europe/serbi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3657600"/>
            <a:ext cx="10515598" cy="1158446"/>
          </a:xfrm>
        </p:spPr>
        <p:txBody>
          <a:bodyPr/>
          <a:lstStyle/>
          <a:p>
            <a:r>
              <a:rPr lang="en-US" dirty="0" err="1" smtClean="0"/>
              <a:t>Turisti</a:t>
            </a:r>
            <a:r>
              <a:rPr lang="sr-Latn-RS" dirty="0" smtClean="0"/>
              <a:t>čki</a:t>
            </a:r>
            <a:r>
              <a:rPr lang="en-US" dirty="0" smtClean="0"/>
              <a:t> </a:t>
            </a:r>
            <a:r>
              <a:rPr lang="en-US" dirty="0" err="1" smtClean="0"/>
              <a:t>WebGis</a:t>
            </a:r>
            <a:r>
              <a:rPr lang="en-US" dirty="0" smtClean="0"/>
              <a:t> </a:t>
            </a:r>
            <a:r>
              <a:rPr lang="sr-Latn-RS" dirty="0" smtClean="0"/>
              <a:t>Vodič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38201" y="4816046"/>
            <a:ext cx="3124199" cy="1127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</a:t>
            </a:r>
            <a:r>
              <a:rPr lang="sr-Latn-RS" dirty="0" smtClean="0"/>
              <a:t>tudenti:</a:t>
            </a:r>
          </a:p>
          <a:p>
            <a:r>
              <a:rPr lang="sr-Latn-RS" i="1" dirty="0" smtClean="0"/>
              <a:t>Jelena Ljubenović</a:t>
            </a:r>
          </a:p>
          <a:p>
            <a:r>
              <a:rPr lang="sr-Latn-RS" i="1" dirty="0" smtClean="0"/>
              <a:t>Željko Laković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62799" y="4827195"/>
            <a:ext cx="4191000" cy="1018581"/>
          </a:xfrm>
        </p:spPr>
        <p:txBody>
          <a:bodyPr/>
          <a:lstStyle/>
          <a:p>
            <a:r>
              <a:rPr lang="sr-Latn-RS" dirty="0" smtClean="0"/>
              <a:t>Mentor:</a:t>
            </a:r>
          </a:p>
          <a:p>
            <a:r>
              <a:rPr lang="sr-Latn-RS" i="1" dirty="0" smtClean="0"/>
              <a:t>Prof. </a:t>
            </a:r>
            <a:r>
              <a:rPr lang="sr-Latn-RS" i="1" dirty="0" smtClean="0"/>
              <a:t>dr</a:t>
            </a:r>
            <a:r>
              <a:rPr lang="sr-Latn-RS" i="1" dirty="0" smtClean="0"/>
              <a:t>. Dragan Stojanović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3549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90600" y="901227"/>
            <a:ext cx="6934200" cy="414564"/>
          </a:xfrm>
        </p:spPr>
        <p:txBody>
          <a:bodyPr>
            <a:normAutofit/>
          </a:bodyPr>
          <a:lstStyle/>
          <a:p>
            <a:r>
              <a:rPr lang="en-US" dirty="0" err="1" smtClean="0"/>
              <a:t>Landuse</a:t>
            </a:r>
            <a:r>
              <a:rPr lang="en-US" dirty="0" smtClean="0"/>
              <a:t> </a:t>
            </a:r>
            <a:r>
              <a:rPr lang="sr-Latn-RS" dirty="0" smtClean="0"/>
              <a:t>(W</a:t>
            </a:r>
            <a:r>
              <a:rPr lang="en-US" dirty="0"/>
              <a:t>M</a:t>
            </a:r>
            <a:r>
              <a:rPr lang="sr-Latn-RS" dirty="0" smtClean="0"/>
              <a:t>S)</a:t>
            </a:r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7239000" y="1567595"/>
            <a:ext cx="449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layerBuildings</a:t>
            </a:r>
            <a:r>
              <a:rPr lang="en-US" dirty="0"/>
              <a:t> = new </a:t>
            </a:r>
            <a:r>
              <a:rPr lang="en-US" dirty="0" err="1"/>
              <a:t>OpenLayers.Layer.WMS</a:t>
            </a:r>
            <a:r>
              <a:rPr lang="en-US" dirty="0"/>
              <a:t>( "Buildings (</a:t>
            </a:r>
            <a:r>
              <a:rPr lang="en-US" dirty="0" err="1"/>
              <a:t>wms</a:t>
            </a:r>
            <a:r>
              <a:rPr lang="en-US" dirty="0"/>
              <a:t>)",</a:t>
            </a:r>
          </a:p>
          <a:p>
            <a:r>
              <a:rPr lang="en-US" dirty="0"/>
              <a:t>	"http://localhost:8080/</a:t>
            </a:r>
            <a:r>
              <a:rPr lang="en-US" dirty="0" err="1"/>
              <a:t>geoserver</a:t>
            </a:r>
            <a:r>
              <a:rPr lang="en-US" dirty="0"/>
              <a:t>/</a:t>
            </a:r>
            <a:r>
              <a:rPr lang="en-US" dirty="0" err="1"/>
              <a:t>serbia_new</a:t>
            </a:r>
            <a:r>
              <a:rPr lang="en-US" dirty="0"/>
              <a:t>/</a:t>
            </a:r>
            <a:r>
              <a:rPr lang="en-US" dirty="0" err="1"/>
              <a:t>wms</a:t>
            </a:r>
            <a:r>
              <a:rPr lang="en-US" dirty="0"/>
              <a:t>",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</a:t>
            </a:r>
            <a:r>
              <a:rPr lang="en-US" dirty="0" smtClean="0"/>
              <a:t>layers</a:t>
            </a:r>
            <a:r>
              <a:rPr lang="en-US" dirty="0"/>
              <a:t>: 'serbia_new:gis.osm_buildings_a_free_1',</a:t>
            </a:r>
          </a:p>
          <a:p>
            <a:r>
              <a:rPr lang="en-US" dirty="0"/>
              <a:t>	</a:t>
            </a:r>
            <a:r>
              <a:rPr lang="en-US" dirty="0" smtClean="0"/>
              <a:t>transparent</a:t>
            </a:r>
            <a:r>
              <a:rPr lang="en-US" dirty="0"/>
              <a:t>: true</a:t>
            </a:r>
          </a:p>
          <a:p>
            <a:r>
              <a:rPr lang="en-US" dirty="0"/>
              <a:t>	},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</a:t>
            </a:r>
            <a:r>
              <a:rPr lang="en-US" dirty="0" err="1"/>
              <a:t>isBaseLayer</a:t>
            </a:r>
            <a:r>
              <a:rPr lang="en-US" dirty="0"/>
              <a:t>: false,</a:t>
            </a:r>
          </a:p>
          <a:p>
            <a:r>
              <a:rPr lang="en-US" dirty="0"/>
              <a:t>    opacity: 0.4</a:t>
            </a:r>
          </a:p>
          <a:p>
            <a:r>
              <a:rPr lang="en-US" dirty="0"/>
              <a:t>  </a:t>
            </a:r>
            <a:r>
              <a:rPr lang="en-US" dirty="0" smtClean="0"/>
              <a:t>});</a:t>
            </a:r>
          </a:p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map.addLayer</a:t>
            </a:r>
            <a:r>
              <a:rPr lang="en-US" dirty="0" smtClean="0"/>
              <a:t>(</a:t>
            </a:r>
            <a:r>
              <a:rPr lang="en-US" dirty="0" err="1" smtClean="0"/>
              <a:t>layerBuildings</a:t>
            </a:r>
            <a:r>
              <a:rPr lang="en-US" dirty="0" smtClean="0"/>
              <a:t>);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595"/>
            <a:ext cx="6828923" cy="46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7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8195" y="29929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90600" y="901227"/>
            <a:ext cx="3675017" cy="414564"/>
          </a:xfrm>
        </p:spPr>
        <p:txBody>
          <a:bodyPr>
            <a:normAutofit/>
          </a:bodyPr>
          <a:lstStyle/>
          <a:p>
            <a:r>
              <a:rPr lang="en-US" dirty="0" smtClean="0"/>
              <a:t>Places of Worship </a:t>
            </a:r>
            <a:r>
              <a:rPr lang="sr-Latn-RS" dirty="0" smtClean="0"/>
              <a:t>(W</a:t>
            </a:r>
            <a:r>
              <a:rPr lang="en-US" dirty="0" smtClean="0"/>
              <a:t>F</a:t>
            </a:r>
            <a:r>
              <a:rPr lang="sr-Latn-RS" dirty="0" smtClean="0"/>
              <a:t>S)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70324"/>
            <a:ext cx="6677148" cy="44591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73389" y="152400"/>
            <a:ext cx="51816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layerPOWS</a:t>
            </a:r>
            <a:r>
              <a:rPr lang="en-US" sz="1400" dirty="0"/>
              <a:t> = new </a:t>
            </a:r>
            <a:r>
              <a:rPr lang="en-US" sz="1400" dirty="0" err="1"/>
              <a:t>OpenLayers.Layer.Vector</a:t>
            </a:r>
            <a:r>
              <a:rPr lang="en-US" sz="1400" dirty="0"/>
              <a:t>("POWS (</a:t>
            </a:r>
            <a:r>
              <a:rPr lang="en-US" sz="1400" dirty="0" err="1"/>
              <a:t>wfs</a:t>
            </a:r>
            <a:r>
              <a:rPr lang="en-US" sz="1400" dirty="0"/>
              <a:t>)", {</a:t>
            </a:r>
          </a:p>
          <a:p>
            <a:r>
              <a:rPr lang="en-US" sz="1400" dirty="0" smtClean="0"/>
              <a:t>strategies</a:t>
            </a:r>
            <a:r>
              <a:rPr lang="en-US" sz="1400" dirty="0"/>
              <a:t>: [new </a:t>
            </a:r>
            <a:r>
              <a:rPr lang="en-US" sz="1400" dirty="0" err="1"/>
              <a:t>OpenLayers.Strategy.BBOX</a:t>
            </a:r>
            <a:r>
              <a:rPr lang="en-US" sz="1400" dirty="0"/>
              <a:t>()],</a:t>
            </a:r>
          </a:p>
          <a:p>
            <a:r>
              <a:rPr lang="en-US" sz="1400" dirty="0"/>
              <a:t>                protocol: new </a:t>
            </a:r>
            <a:r>
              <a:rPr lang="en-US" sz="1400" dirty="0" err="1"/>
              <a:t>OpenLayers.Protocol.WFS</a:t>
            </a:r>
            <a:r>
              <a:rPr lang="en-US" sz="1400" dirty="0"/>
              <a:t>({</a:t>
            </a:r>
          </a:p>
          <a:p>
            <a:r>
              <a:rPr lang="en-US" sz="1400" dirty="0"/>
              <a:t>                    url: "http://localhost:8080/</a:t>
            </a:r>
            <a:r>
              <a:rPr lang="en-US" sz="1400" dirty="0" err="1"/>
              <a:t>geoserver</a:t>
            </a:r>
            <a:r>
              <a:rPr lang="en-US" sz="1400" dirty="0"/>
              <a:t>/</a:t>
            </a:r>
            <a:r>
              <a:rPr lang="en-US" sz="1400" dirty="0" err="1"/>
              <a:t>wfs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featureType</a:t>
            </a:r>
            <a:r>
              <a:rPr lang="en-US" sz="1400" dirty="0"/>
              <a:t>: "gis.osm_pofw_free_1",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featureNS</a:t>
            </a:r>
            <a:r>
              <a:rPr lang="en-US" sz="1400" dirty="0"/>
              <a:t>: "http://localhost:8080/</a:t>
            </a:r>
            <a:r>
              <a:rPr lang="en-US" sz="1400" dirty="0" err="1"/>
              <a:t>geoserver</a:t>
            </a:r>
            <a:r>
              <a:rPr lang="en-US" sz="1400" dirty="0"/>
              <a:t>/</a:t>
            </a:r>
            <a:r>
              <a:rPr lang="en-US" sz="1400" dirty="0" err="1"/>
              <a:t>serbia_new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geometryName</a:t>
            </a:r>
            <a:r>
              <a:rPr lang="en-US" sz="1400" dirty="0"/>
              <a:t>: "</a:t>
            </a:r>
            <a:r>
              <a:rPr lang="en-US" sz="1400" dirty="0" err="1"/>
              <a:t>geom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srsName</a:t>
            </a:r>
            <a:r>
              <a:rPr lang="en-US" sz="1400" dirty="0"/>
              <a:t>: "EPSG:900913",</a:t>
            </a:r>
          </a:p>
          <a:p>
            <a:r>
              <a:rPr lang="en-US" sz="1400" dirty="0"/>
              <a:t>                    version: "1.1.0"</a:t>
            </a:r>
          </a:p>
          <a:p>
            <a:r>
              <a:rPr lang="en-US" sz="1400" dirty="0"/>
              <a:t>                }),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styleMap</a:t>
            </a:r>
            <a:r>
              <a:rPr lang="en-US" sz="1400" dirty="0"/>
              <a:t>: new </a:t>
            </a:r>
            <a:r>
              <a:rPr lang="en-US" sz="1400" dirty="0" err="1"/>
              <a:t>OpenLayers.StyleMap</a:t>
            </a:r>
            <a:r>
              <a:rPr lang="en-US" sz="1400" dirty="0"/>
              <a:t>({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fillColor</a:t>
            </a:r>
            <a:r>
              <a:rPr lang="en-US" sz="1400" dirty="0"/>
              <a:t>: '#0000FF',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fillOpacity</a:t>
            </a:r>
            <a:r>
              <a:rPr lang="en-US" sz="1400" dirty="0"/>
              <a:t>: 0.7,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strokeColor</a:t>
            </a:r>
            <a:r>
              <a:rPr lang="en-US" sz="1400" dirty="0"/>
              <a:t>: '#ADD8E6',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pointRadius</a:t>
            </a:r>
            <a:r>
              <a:rPr lang="en-US" sz="1400" dirty="0"/>
              <a:t>: 6</a:t>
            </a:r>
            <a:r>
              <a:rPr lang="en-US" sz="1400" dirty="0" smtClean="0"/>
              <a:t>,</a:t>
            </a:r>
            <a:r>
              <a:rPr lang="en-US" sz="1400" dirty="0"/>
              <a:t>				</a:t>
            </a:r>
            <a:r>
              <a:rPr lang="en-US" sz="1400" dirty="0" smtClean="0"/>
              <a:t>     label</a:t>
            </a:r>
            <a:r>
              <a:rPr lang="en-US" sz="1400" dirty="0"/>
              <a:t>: "${name}",              </a:t>
            </a:r>
            <a:r>
              <a:rPr lang="en-US" sz="1400" dirty="0" smtClean="0"/>
              <a:t>  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     </a:t>
            </a:r>
            <a:r>
              <a:rPr lang="en-US" sz="1400" dirty="0" err="1" smtClean="0"/>
              <a:t>fontColor</a:t>
            </a:r>
            <a:r>
              <a:rPr lang="en-US" sz="1400" dirty="0" smtClean="0"/>
              <a:t>: "blue",</a:t>
            </a:r>
          </a:p>
          <a:p>
            <a:r>
              <a:rPr lang="en-US" sz="1400" dirty="0" smtClean="0"/>
              <a:t>	     </a:t>
            </a:r>
            <a:r>
              <a:rPr lang="en-US" sz="1400" dirty="0" err="1" smtClean="0"/>
              <a:t>fontSize</a:t>
            </a:r>
            <a:r>
              <a:rPr lang="en-US" sz="1400" dirty="0"/>
              <a:t>: "12px",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     </a:t>
            </a:r>
            <a:r>
              <a:rPr lang="en-US" sz="1400" dirty="0" err="1" smtClean="0"/>
              <a:t>fontFamily</a:t>
            </a:r>
            <a:r>
              <a:rPr lang="en-US" sz="1400" dirty="0"/>
              <a:t>: "Courier New, monospace",</a:t>
            </a:r>
          </a:p>
          <a:p>
            <a:r>
              <a:rPr lang="en-US" sz="1400" dirty="0" smtClean="0"/>
              <a:t>                       </a:t>
            </a:r>
            <a:r>
              <a:rPr lang="en-US" sz="1400" dirty="0" err="1" smtClean="0"/>
              <a:t>fontWeight</a:t>
            </a:r>
            <a:r>
              <a:rPr lang="en-US" sz="1400" dirty="0"/>
              <a:t>: "</a:t>
            </a:r>
            <a:r>
              <a:rPr lang="en-US" sz="1400" dirty="0" smtClean="0"/>
              <a:t>bold“,</a:t>
            </a:r>
          </a:p>
          <a:p>
            <a:r>
              <a:rPr lang="en-US" sz="1400" dirty="0"/>
              <a:t>	 </a:t>
            </a:r>
            <a:r>
              <a:rPr lang="en-US" sz="1400" dirty="0" smtClean="0"/>
              <a:t>    </a:t>
            </a:r>
            <a:r>
              <a:rPr lang="en-US" sz="1400" dirty="0" err="1" smtClean="0"/>
              <a:t>labelAlign</a:t>
            </a:r>
            <a:r>
              <a:rPr lang="en-US" sz="1400" dirty="0"/>
              <a:t>: "</a:t>
            </a:r>
            <a:r>
              <a:rPr lang="en-US" sz="1400" dirty="0" err="1" smtClean="0"/>
              <a:t>lc</a:t>
            </a:r>
            <a:r>
              <a:rPr lang="en-US" sz="1400" dirty="0" smtClean="0"/>
              <a:t>",</a:t>
            </a:r>
          </a:p>
          <a:p>
            <a:r>
              <a:rPr lang="en-US" sz="1400" dirty="0" smtClean="0"/>
              <a:t>	</a:t>
            </a:r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dirty="0" err="1" smtClean="0"/>
              <a:t>labelXOffset</a:t>
            </a:r>
            <a:r>
              <a:rPr lang="en-US" sz="1400" dirty="0" smtClean="0"/>
              <a:t>: "14",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     </a:t>
            </a:r>
            <a:r>
              <a:rPr lang="en-US" sz="1400" dirty="0" err="1" smtClean="0"/>
              <a:t>labelYOffset</a:t>
            </a:r>
            <a:r>
              <a:rPr lang="en-US" sz="1400" dirty="0"/>
              <a:t>: "</a:t>
            </a:r>
            <a:r>
              <a:rPr lang="en-US" sz="1400" dirty="0" smtClean="0"/>
              <a:t>0",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     </a:t>
            </a:r>
            <a:r>
              <a:rPr lang="en-US" sz="1400" dirty="0" err="1" smtClean="0"/>
              <a:t>labelOutlineColor</a:t>
            </a:r>
            <a:r>
              <a:rPr lang="en-US" sz="1400" dirty="0" smtClean="0"/>
              <a:t>: "white",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     </a:t>
            </a:r>
            <a:r>
              <a:rPr lang="en-US" sz="1400" dirty="0" err="1" smtClean="0"/>
              <a:t>labelOutlineWidth</a:t>
            </a:r>
            <a:r>
              <a:rPr lang="en-US" sz="1400" dirty="0"/>
              <a:t>: </a:t>
            </a:r>
            <a:r>
              <a:rPr lang="en-US" sz="1400" dirty="0" smtClean="0"/>
              <a:t>3</a:t>
            </a:r>
          </a:p>
          <a:p>
            <a:r>
              <a:rPr lang="en-US" sz="1400" dirty="0" smtClean="0"/>
              <a:t>                     }),                </a:t>
            </a:r>
            <a:endParaRPr lang="en-US" sz="1400" dirty="0"/>
          </a:p>
          <a:p>
            <a:r>
              <a:rPr lang="en-US" sz="1400" dirty="0"/>
              <a:t>                renderers: renderer</a:t>
            </a:r>
          </a:p>
          <a:p>
            <a:r>
              <a:rPr lang="en-US" sz="1400" dirty="0"/>
              <a:t>            </a:t>
            </a:r>
            <a:r>
              <a:rPr lang="en-US" sz="1400" dirty="0" smtClean="0"/>
              <a:t>});</a:t>
            </a:r>
            <a:endParaRPr lang="en-US" sz="1400" dirty="0"/>
          </a:p>
          <a:p>
            <a:r>
              <a:rPr lang="en-US" sz="1400" dirty="0" err="1"/>
              <a:t>map.addLayer</a:t>
            </a:r>
            <a:r>
              <a:rPr lang="en-US" sz="1400" dirty="0"/>
              <a:t>(</a:t>
            </a:r>
            <a:r>
              <a:rPr lang="en-US" sz="1400" dirty="0" err="1"/>
              <a:t>layerPOWS</a:t>
            </a:r>
            <a:r>
              <a:rPr lang="en-US" sz="1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4606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7086601" cy="471897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8195" y="29929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90600" y="901227"/>
            <a:ext cx="3675017" cy="414564"/>
          </a:xfrm>
        </p:spPr>
        <p:txBody>
          <a:bodyPr>
            <a:normAutofit/>
          </a:bodyPr>
          <a:lstStyle/>
          <a:p>
            <a:r>
              <a:rPr lang="en-US" dirty="0" smtClean="0"/>
              <a:t>Places of Interest </a:t>
            </a:r>
            <a:r>
              <a:rPr lang="sr-Latn-RS" dirty="0" smtClean="0"/>
              <a:t>(W</a:t>
            </a:r>
            <a:r>
              <a:rPr lang="en-US" dirty="0"/>
              <a:t>M</a:t>
            </a:r>
            <a:r>
              <a:rPr lang="sr-Latn-RS" smtClean="0"/>
              <a:t>S</a:t>
            </a:r>
            <a:r>
              <a:rPr lang="sr-Latn-RS" dirty="0" smtClean="0"/>
              <a:t>)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620000" y="1545130"/>
            <a:ext cx="441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layerPois</a:t>
            </a:r>
            <a:r>
              <a:rPr lang="en-US" dirty="0"/>
              <a:t> = new </a:t>
            </a:r>
            <a:r>
              <a:rPr lang="en-US" dirty="0" err="1"/>
              <a:t>OpenLayers.Layer.WMS</a:t>
            </a:r>
            <a:r>
              <a:rPr lang="en-US" dirty="0"/>
              <a:t>( "POIS (</a:t>
            </a:r>
            <a:r>
              <a:rPr lang="en-US" dirty="0" err="1"/>
              <a:t>wms</a:t>
            </a:r>
            <a:r>
              <a:rPr lang="en-US" dirty="0"/>
              <a:t>)",</a:t>
            </a:r>
          </a:p>
          <a:p>
            <a:r>
              <a:rPr lang="en-US" dirty="0"/>
              <a:t>	"http://localhost:8080/</a:t>
            </a:r>
            <a:r>
              <a:rPr lang="en-US" dirty="0" err="1"/>
              <a:t>geoserver</a:t>
            </a:r>
            <a:r>
              <a:rPr lang="en-US" dirty="0"/>
              <a:t>/</a:t>
            </a:r>
            <a:r>
              <a:rPr lang="en-US" dirty="0" err="1"/>
              <a:t>serbia_new</a:t>
            </a:r>
            <a:r>
              <a:rPr lang="en-US" dirty="0"/>
              <a:t>/</a:t>
            </a:r>
            <a:r>
              <a:rPr lang="en-US" dirty="0" err="1"/>
              <a:t>wms</a:t>
            </a:r>
            <a:r>
              <a:rPr lang="en-US" dirty="0"/>
              <a:t>",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</a:t>
            </a:r>
            <a:r>
              <a:rPr lang="en-US" dirty="0" smtClean="0"/>
              <a:t>layers</a:t>
            </a:r>
            <a:r>
              <a:rPr lang="en-US" dirty="0"/>
              <a:t>: </a:t>
            </a:r>
            <a:r>
              <a:rPr lang="en-US" dirty="0" smtClean="0"/>
              <a:t>'Serbia_new:gis.osm_pois_free_1</a:t>
            </a:r>
            <a:r>
              <a:rPr lang="en-US" dirty="0"/>
              <a:t>',</a:t>
            </a:r>
          </a:p>
          <a:p>
            <a:r>
              <a:rPr lang="en-US" dirty="0"/>
              <a:t>	</a:t>
            </a:r>
            <a:r>
              <a:rPr lang="en-US" dirty="0" smtClean="0"/>
              <a:t>transparent</a:t>
            </a:r>
            <a:r>
              <a:rPr lang="en-US" dirty="0"/>
              <a:t>: true</a:t>
            </a:r>
          </a:p>
          <a:p>
            <a:r>
              <a:rPr lang="en-US" dirty="0"/>
              <a:t>	},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</a:t>
            </a:r>
            <a:r>
              <a:rPr lang="en-US" dirty="0" err="1"/>
              <a:t>isBaseLayer</a:t>
            </a:r>
            <a:r>
              <a:rPr lang="en-US" dirty="0"/>
              <a:t>: false,</a:t>
            </a:r>
          </a:p>
          <a:p>
            <a:r>
              <a:rPr lang="en-US" dirty="0"/>
              <a:t>    opacity: 0.4</a:t>
            </a:r>
          </a:p>
          <a:p>
            <a:r>
              <a:rPr lang="en-US" dirty="0"/>
              <a:t>  </a:t>
            </a:r>
            <a:r>
              <a:rPr lang="en-US" dirty="0" smtClean="0"/>
              <a:t>});</a:t>
            </a:r>
          </a:p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map.addLayer</a:t>
            </a:r>
            <a:r>
              <a:rPr lang="en-US" dirty="0" smtClean="0"/>
              <a:t>(</a:t>
            </a:r>
            <a:r>
              <a:rPr lang="en-US" dirty="0" err="1" smtClean="0"/>
              <a:t>layerPois</a:t>
            </a:r>
            <a:r>
              <a:rPr lang="en-US" dirty="0" smtClean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4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449977"/>
            <a:ext cx="7111733" cy="4716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8195" y="29929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0600" y="901227"/>
            <a:ext cx="5486400" cy="414564"/>
          </a:xfrm>
        </p:spPr>
        <p:txBody>
          <a:bodyPr>
            <a:normAutofit/>
          </a:bodyPr>
          <a:lstStyle/>
          <a:p>
            <a:r>
              <a:rPr lang="en-US" dirty="0" smtClean="0"/>
              <a:t>Places of Interest - polygon </a:t>
            </a:r>
            <a:r>
              <a:rPr lang="sr-Latn-RS" dirty="0" smtClean="0"/>
              <a:t>(W</a:t>
            </a:r>
            <a:r>
              <a:rPr lang="en-US" dirty="0"/>
              <a:t>M</a:t>
            </a:r>
            <a:r>
              <a:rPr lang="sr-Latn-RS" dirty="0" smtClean="0"/>
              <a:t>S)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620000" y="1683629"/>
            <a:ext cx="441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layerPois2 = new </a:t>
            </a:r>
            <a:r>
              <a:rPr lang="en-US" dirty="0" err="1"/>
              <a:t>OpenLayers.Layer.WMS</a:t>
            </a:r>
            <a:r>
              <a:rPr lang="en-US" dirty="0"/>
              <a:t>( "POIS - poly (</a:t>
            </a:r>
            <a:r>
              <a:rPr lang="en-US" dirty="0" err="1"/>
              <a:t>wms</a:t>
            </a:r>
            <a:r>
              <a:rPr lang="en-US" dirty="0"/>
              <a:t>)",</a:t>
            </a:r>
          </a:p>
          <a:p>
            <a:r>
              <a:rPr lang="en-US" dirty="0"/>
              <a:t>	"http://localhost:8080/</a:t>
            </a:r>
            <a:r>
              <a:rPr lang="en-US" dirty="0" err="1"/>
              <a:t>geoserver</a:t>
            </a:r>
            <a:r>
              <a:rPr lang="en-US" dirty="0"/>
              <a:t>/</a:t>
            </a:r>
            <a:r>
              <a:rPr lang="en-US" dirty="0" err="1"/>
              <a:t>serbia_new</a:t>
            </a:r>
            <a:r>
              <a:rPr lang="en-US" dirty="0"/>
              <a:t>/</a:t>
            </a:r>
            <a:r>
              <a:rPr lang="en-US" dirty="0" err="1"/>
              <a:t>wms</a:t>
            </a:r>
            <a:r>
              <a:rPr lang="en-US" dirty="0"/>
              <a:t>",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</a:t>
            </a:r>
            <a:r>
              <a:rPr lang="en-US" dirty="0" smtClean="0"/>
              <a:t>layers</a:t>
            </a:r>
            <a:r>
              <a:rPr lang="en-US" dirty="0"/>
              <a:t>: </a:t>
            </a:r>
            <a:r>
              <a:rPr lang="en-US" dirty="0" smtClean="0"/>
              <a:t>‘serbia_new:gis.osm_pois_a_free_1</a:t>
            </a:r>
            <a:r>
              <a:rPr lang="en-US" dirty="0"/>
              <a:t>',</a:t>
            </a:r>
          </a:p>
          <a:p>
            <a:r>
              <a:rPr lang="en-US" dirty="0"/>
              <a:t>	</a:t>
            </a:r>
            <a:r>
              <a:rPr lang="en-US" dirty="0" smtClean="0"/>
              <a:t>transparent</a:t>
            </a:r>
            <a:r>
              <a:rPr lang="en-US" dirty="0"/>
              <a:t>: true</a:t>
            </a:r>
          </a:p>
          <a:p>
            <a:r>
              <a:rPr lang="en-US" dirty="0"/>
              <a:t>	},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</a:t>
            </a:r>
            <a:r>
              <a:rPr lang="en-US" dirty="0" err="1"/>
              <a:t>isBaseLayer</a:t>
            </a:r>
            <a:r>
              <a:rPr lang="en-US" dirty="0"/>
              <a:t>: false,</a:t>
            </a:r>
          </a:p>
          <a:p>
            <a:r>
              <a:rPr lang="en-US" dirty="0"/>
              <a:t>    opacity: 0.4</a:t>
            </a:r>
          </a:p>
          <a:p>
            <a:r>
              <a:rPr lang="en-US" dirty="0"/>
              <a:t>  </a:t>
            </a:r>
            <a:r>
              <a:rPr lang="en-US" dirty="0" smtClean="0"/>
              <a:t>});</a:t>
            </a:r>
          </a:p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map.addLayer</a:t>
            </a:r>
            <a:r>
              <a:rPr lang="en-US" dirty="0" smtClean="0"/>
              <a:t>(layerPois2);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4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449977"/>
            <a:ext cx="7111733" cy="471945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8195" y="29929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0600" y="901227"/>
            <a:ext cx="5486400" cy="414564"/>
          </a:xfrm>
        </p:spPr>
        <p:txBody>
          <a:bodyPr>
            <a:normAutofit/>
          </a:bodyPr>
          <a:lstStyle/>
          <a:p>
            <a:r>
              <a:rPr lang="en-US" dirty="0" smtClean="0"/>
              <a:t>Railways </a:t>
            </a:r>
            <a:r>
              <a:rPr lang="sr-Latn-RS" dirty="0" smtClean="0"/>
              <a:t>(W</a:t>
            </a:r>
            <a:r>
              <a:rPr lang="en-US" dirty="0"/>
              <a:t>M</a:t>
            </a:r>
            <a:r>
              <a:rPr lang="sr-Latn-RS" dirty="0" smtClean="0"/>
              <a:t>S)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7620000" y="1824546"/>
            <a:ext cx="441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layerRailways</a:t>
            </a:r>
            <a:r>
              <a:rPr lang="en-US" dirty="0"/>
              <a:t> = new </a:t>
            </a:r>
            <a:r>
              <a:rPr lang="en-US" dirty="0" err="1"/>
              <a:t>OpenLayers.Layer.WMS</a:t>
            </a:r>
            <a:r>
              <a:rPr lang="en-US" dirty="0"/>
              <a:t>( "Railways (</a:t>
            </a:r>
            <a:r>
              <a:rPr lang="en-US" dirty="0" err="1"/>
              <a:t>wms</a:t>
            </a:r>
            <a:r>
              <a:rPr lang="en-US" dirty="0"/>
              <a:t>)",</a:t>
            </a:r>
          </a:p>
          <a:p>
            <a:r>
              <a:rPr lang="en-US" dirty="0"/>
              <a:t>	"http://localhost:8080/</a:t>
            </a:r>
            <a:r>
              <a:rPr lang="en-US" dirty="0" err="1"/>
              <a:t>geoserver</a:t>
            </a:r>
            <a:r>
              <a:rPr lang="en-US" dirty="0"/>
              <a:t>/</a:t>
            </a:r>
            <a:r>
              <a:rPr lang="en-US" dirty="0" err="1"/>
              <a:t>serbia_new</a:t>
            </a:r>
            <a:r>
              <a:rPr lang="en-US" dirty="0"/>
              <a:t>/</a:t>
            </a:r>
            <a:r>
              <a:rPr lang="en-US" dirty="0" err="1"/>
              <a:t>wms</a:t>
            </a:r>
            <a:r>
              <a:rPr lang="en-US" dirty="0"/>
              <a:t>",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layers: 'serbia_new:gis.osm_railways_free_1',</a:t>
            </a:r>
          </a:p>
          <a:p>
            <a:r>
              <a:rPr lang="en-US" dirty="0"/>
              <a:t>		transparent: true</a:t>
            </a:r>
          </a:p>
          <a:p>
            <a:r>
              <a:rPr lang="en-US" dirty="0"/>
              <a:t>	},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</a:t>
            </a:r>
            <a:r>
              <a:rPr lang="en-US" dirty="0" err="1"/>
              <a:t>isBaseLayer</a:t>
            </a:r>
            <a:r>
              <a:rPr lang="en-US" dirty="0"/>
              <a:t>: false,</a:t>
            </a:r>
          </a:p>
          <a:p>
            <a:r>
              <a:rPr lang="en-US" dirty="0"/>
              <a:t>    opacity: 0.4</a:t>
            </a:r>
          </a:p>
          <a:p>
            <a:r>
              <a:rPr lang="en-US" dirty="0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01332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8195" y="29929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0600" y="901227"/>
            <a:ext cx="3675017" cy="414564"/>
          </a:xfrm>
        </p:spPr>
        <p:txBody>
          <a:bodyPr>
            <a:normAutofit/>
          </a:bodyPr>
          <a:lstStyle/>
          <a:p>
            <a:r>
              <a:rPr lang="en-US" dirty="0" smtClean="0"/>
              <a:t>Roads </a:t>
            </a:r>
            <a:r>
              <a:rPr lang="sr-Latn-RS" dirty="0" smtClean="0"/>
              <a:t>(W</a:t>
            </a:r>
            <a:r>
              <a:rPr lang="en-US" dirty="0"/>
              <a:t>M</a:t>
            </a:r>
            <a:r>
              <a:rPr lang="sr-Latn-RS" dirty="0" smtClean="0"/>
              <a:t>S)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620000" y="1548929"/>
            <a:ext cx="441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layerRoads</a:t>
            </a:r>
            <a:r>
              <a:rPr lang="en-US" dirty="0"/>
              <a:t> = new </a:t>
            </a:r>
            <a:r>
              <a:rPr lang="en-US" dirty="0" err="1"/>
              <a:t>OpenLayers.Layer.WMS</a:t>
            </a:r>
            <a:r>
              <a:rPr lang="en-US" dirty="0"/>
              <a:t>( "Roads (</a:t>
            </a:r>
            <a:r>
              <a:rPr lang="en-US" dirty="0" err="1"/>
              <a:t>wms</a:t>
            </a:r>
            <a:r>
              <a:rPr lang="en-US" dirty="0"/>
              <a:t>)",</a:t>
            </a:r>
          </a:p>
          <a:p>
            <a:r>
              <a:rPr lang="en-US" dirty="0"/>
              <a:t>	"http://localhost:8080/</a:t>
            </a:r>
            <a:r>
              <a:rPr lang="en-US" dirty="0" err="1"/>
              <a:t>geoserver</a:t>
            </a:r>
            <a:r>
              <a:rPr lang="en-US" dirty="0"/>
              <a:t>/</a:t>
            </a:r>
            <a:r>
              <a:rPr lang="en-US" dirty="0" err="1"/>
              <a:t>serbia_new</a:t>
            </a:r>
            <a:r>
              <a:rPr lang="en-US" dirty="0"/>
              <a:t>/</a:t>
            </a:r>
            <a:r>
              <a:rPr lang="en-US" dirty="0" err="1"/>
              <a:t>wms</a:t>
            </a:r>
            <a:r>
              <a:rPr lang="en-US" dirty="0"/>
              <a:t>",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</a:t>
            </a:r>
            <a:r>
              <a:rPr lang="en-US" dirty="0" smtClean="0"/>
              <a:t>layers</a:t>
            </a:r>
            <a:r>
              <a:rPr lang="en-US" dirty="0"/>
              <a:t>: 'serbia_new:gis.osm_roads_free_1',</a:t>
            </a:r>
          </a:p>
          <a:p>
            <a:r>
              <a:rPr lang="en-US" dirty="0"/>
              <a:t>	</a:t>
            </a:r>
            <a:r>
              <a:rPr lang="en-US" dirty="0" smtClean="0"/>
              <a:t>transparent</a:t>
            </a:r>
            <a:r>
              <a:rPr lang="en-US" dirty="0"/>
              <a:t>: true</a:t>
            </a:r>
          </a:p>
          <a:p>
            <a:r>
              <a:rPr lang="en-US" dirty="0"/>
              <a:t>	},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	</a:t>
            </a:r>
            <a:r>
              <a:rPr lang="en-US" dirty="0" err="1"/>
              <a:t>isBaseLayer</a:t>
            </a:r>
            <a:r>
              <a:rPr lang="en-US" dirty="0"/>
              <a:t>: false,</a:t>
            </a:r>
          </a:p>
          <a:p>
            <a:r>
              <a:rPr lang="en-US" dirty="0"/>
              <a:t>    	opacity: 0.4</a:t>
            </a:r>
          </a:p>
          <a:p>
            <a:r>
              <a:rPr lang="en-US" dirty="0"/>
              <a:t>  </a:t>
            </a:r>
            <a:r>
              <a:rPr lang="en-US" dirty="0" smtClean="0"/>
              <a:t>});</a:t>
            </a:r>
          </a:p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map.addLayer</a:t>
            </a:r>
            <a:r>
              <a:rPr lang="en-US" dirty="0" smtClean="0"/>
              <a:t>(</a:t>
            </a:r>
            <a:r>
              <a:rPr lang="en-US" dirty="0" err="1" smtClean="0"/>
              <a:t>layerRoads</a:t>
            </a:r>
            <a:r>
              <a:rPr lang="en-US" dirty="0" smtClean="0"/>
              <a:t>);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18449"/>
            <a:ext cx="7115901" cy="47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" y="1561615"/>
            <a:ext cx="7010400" cy="46709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8195" y="29929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90600" y="901227"/>
            <a:ext cx="3675017" cy="414564"/>
          </a:xfrm>
        </p:spPr>
        <p:txBody>
          <a:bodyPr>
            <a:normAutofit/>
          </a:bodyPr>
          <a:lstStyle/>
          <a:p>
            <a:r>
              <a:rPr lang="en-US" dirty="0"/>
              <a:t>Transport </a:t>
            </a:r>
            <a:r>
              <a:rPr lang="sr-Latn-RS" dirty="0"/>
              <a:t>(W</a:t>
            </a:r>
            <a:r>
              <a:rPr lang="en-US" dirty="0"/>
              <a:t>F</a:t>
            </a:r>
            <a:r>
              <a:rPr lang="sr-Latn-RS" dirty="0"/>
              <a:t>S)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86600" y="302359"/>
            <a:ext cx="51816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layerTransport</a:t>
            </a:r>
            <a:r>
              <a:rPr lang="en-US" sz="1400" dirty="0"/>
              <a:t> = new </a:t>
            </a:r>
            <a:r>
              <a:rPr lang="en-US" sz="1400" dirty="0" err="1"/>
              <a:t>OpenLayers.Layer.Vector</a:t>
            </a:r>
            <a:r>
              <a:rPr lang="en-US" sz="1400" dirty="0"/>
              <a:t>("Transport (</a:t>
            </a:r>
            <a:r>
              <a:rPr lang="en-US" sz="1400" dirty="0" err="1"/>
              <a:t>wfs</a:t>
            </a:r>
            <a:r>
              <a:rPr lang="en-US" sz="1400" dirty="0"/>
              <a:t>)", {</a:t>
            </a:r>
          </a:p>
          <a:p>
            <a:r>
              <a:rPr lang="en-US" sz="1400" dirty="0"/>
              <a:t>                strategies: [new </a:t>
            </a:r>
            <a:r>
              <a:rPr lang="en-US" sz="1400" dirty="0" err="1"/>
              <a:t>OpenLayers.Strategy.BBOX</a:t>
            </a:r>
            <a:r>
              <a:rPr lang="en-US" sz="1400" dirty="0"/>
              <a:t>()],</a:t>
            </a:r>
          </a:p>
          <a:p>
            <a:r>
              <a:rPr lang="en-US" sz="1400" dirty="0"/>
              <a:t>                protocol: new </a:t>
            </a:r>
            <a:r>
              <a:rPr lang="en-US" sz="1400" dirty="0" err="1"/>
              <a:t>OpenLayers.Protocol.WFS</a:t>
            </a:r>
            <a:r>
              <a:rPr lang="en-US" sz="1400" dirty="0"/>
              <a:t>({</a:t>
            </a:r>
          </a:p>
          <a:p>
            <a:r>
              <a:rPr lang="en-US" sz="1400" dirty="0"/>
              <a:t>                    url: "http://localhost:8080/</a:t>
            </a:r>
            <a:r>
              <a:rPr lang="en-US" sz="1400" dirty="0" err="1"/>
              <a:t>geoserver</a:t>
            </a:r>
            <a:r>
              <a:rPr lang="en-US" sz="1400" dirty="0"/>
              <a:t>/</a:t>
            </a:r>
            <a:r>
              <a:rPr lang="en-US" sz="1400" dirty="0" err="1"/>
              <a:t>wfs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featureType</a:t>
            </a:r>
            <a:r>
              <a:rPr lang="en-US" sz="1400" dirty="0"/>
              <a:t>: "gis.osm_transport_free_1",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featureNS</a:t>
            </a:r>
            <a:r>
              <a:rPr lang="en-US" sz="1400" dirty="0"/>
              <a:t>: "http://localhost:8080/</a:t>
            </a:r>
            <a:r>
              <a:rPr lang="en-US" sz="1400" dirty="0" err="1"/>
              <a:t>geoserver</a:t>
            </a:r>
            <a:r>
              <a:rPr lang="en-US" sz="1400" dirty="0"/>
              <a:t>/</a:t>
            </a:r>
            <a:r>
              <a:rPr lang="en-US" sz="1400" dirty="0" err="1"/>
              <a:t>serbia_new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geometryName</a:t>
            </a:r>
            <a:r>
              <a:rPr lang="en-US" sz="1400" dirty="0"/>
              <a:t>: "</a:t>
            </a:r>
            <a:r>
              <a:rPr lang="en-US" sz="1400" dirty="0" err="1"/>
              <a:t>geom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srsName</a:t>
            </a:r>
            <a:r>
              <a:rPr lang="en-US" sz="1400" dirty="0"/>
              <a:t>: "EPSG:900913",</a:t>
            </a:r>
          </a:p>
          <a:p>
            <a:r>
              <a:rPr lang="en-US" sz="1400" dirty="0"/>
              <a:t>                    version: "1.1.0"</a:t>
            </a:r>
          </a:p>
          <a:p>
            <a:r>
              <a:rPr lang="en-US" sz="1400" dirty="0"/>
              <a:t>                }),</a:t>
            </a:r>
          </a:p>
          <a:p>
            <a:r>
              <a:rPr lang="en-US" sz="1400" dirty="0"/>
              <a:t>                   </a:t>
            </a:r>
            <a:r>
              <a:rPr lang="en-US" sz="1400" dirty="0" err="1"/>
              <a:t>styleMap</a:t>
            </a:r>
            <a:r>
              <a:rPr lang="en-US" sz="1400" dirty="0"/>
              <a:t>: new </a:t>
            </a:r>
            <a:r>
              <a:rPr lang="en-US" sz="1400" dirty="0" err="1"/>
              <a:t>OpenLayers.StyleMap</a:t>
            </a:r>
            <a:r>
              <a:rPr lang="en-US" sz="1400" dirty="0"/>
              <a:t>({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fillColor</a:t>
            </a:r>
            <a:r>
              <a:rPr lang="en-US" sz="1400" dirty="0"/>
              <a:t>: '#BF5FFF',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fillOpacity</a:t>
            </a:r>
            <a:r>
              <a:rPr lang="en-US" sz="1400" dirty="0"/>
              <a:t>: 0.7,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strokeColor</a:t>
            </a:r>
            <a:r>
              <a:rPr lang="en-US" sz="1400" dirty="0"/>
              <a:t>: '#9400d3',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pointRadius</a:t>
            </a:r>
            <a:r>
              <a:rPr lang="en-US" sz="1400" dirty="0"/>
              <a:t>: 6,</a:t>
            </a:r>
          </a:p>
          <a:p>
            <a:r>
              <a:rPr lang="en-US" sz="1400" dirty="0"/>
              <a:t>          </a:t>
            </a:r>
            <a:r>
              <a:rPr lang="en-US" sz="1400" dirty="0" smtClean="0"/>
              <a:t>	     label</a:t>
            </a:r>
            <a:r>
              <a:rPr lang="en-US" sz="1400" dirty="0"/>
              <a:t>: "${name}",                    </a:t>
            </a:r>
          </a:p>
          <a:p>
            <a:r>
              <a:rPr lang="en-US" sz="1400" dirty="0"/>
              <a:t>              </a:t>
            </a:r>
            <a:r>
              <a:rPr lang="en-US" sz="1400" dirty="0" smtClean="0"/>
              <a:t>	     </a:t>
            </a:r>
            <a:r>
              <a:rPr lang="en-US" sz="1400" dirty="0" err="1" smtClean="0"/>
              <a:t>fontColor</a:t>
            </a:r>
            <a:r>
              <a:rPr lang="en-US" sz="1400" dirty="0"/>
              <a:t>: "purple",</a:t>
            </a:r>
          </a:p>
          <a:p>
            <a:r>
              <a:rPr lang="en-US" sz="1400" dirty="0"/>
              <a:t>               </a:t>
            </a:r>
            <a:r>
              <a:rPr lang="en-US" sz="1400" dirty="0" smtClean="0"/>
              <a:t>        </a:t>
            </a:r>
            <a:r>
              <a:rPr lang="en-US" sz="1400" dirty="0" err="1" smtClean="0"/>
              <a:t>fontSize</a:t>
            </a:r>
            <a:r>
              <a:rPr lang="en-US" sz="1400" dirty="0"/>
              <a:t>: "12px",</a:t>
            </a:r>
          </a:p>
          <a:p>
            <a:r>
              <a:rPr lang="en-US" sz="1400" dirty="0"/>
              <a:t>              </a:t>
            </a:r>
            <a:r>
              <a:rPr lang="en-US" sz="1400" dirty="0" smtClean="0"/>
              <a:t>         </a:t>
            </a:r>
            <a:r>
              <a:rPr lang="en-US" sz="1400" dirty="0" err="1" smtClean="0"/>
              <a:t>fontFamily</a:t>
            </a:r>
            <a:r>
              <a:rPr lang="en-US" sz="1400" dirty="0" smtClean="0"/>
              <a:t>: "Courier New, monospace",</a:t>
            </a:r>
          </a:p>
          <a:p>
            <a:r>
              <a:rPr lang="en-US" sz="1400" dirty="0" smtClean="0"/>
              <a:t>                       </a:t>
            </a:r>
            <a:r>
              <a:rPr lang="en-US" sz="1400" dirty="0" err="1" smtClean="0"/>
              <a:t>fontWeight</a:t>
            </a:r>
            <a:r>
              <a:rPr lang="en-US" sz="1400" dirty="0" smtClean="0"/>
              <a:t>: "bold",</a:t>
            </a:r>
          </a:p>
          <a:p>
            <a:r>
              <a:rPr lang="en-US" sz="1400" dirty="0" smtClean="0"/>
              <a:t>                       </a:t>
            </a:r>
            <a:r>
              <a:rPr lang="en-US" sz="1400" dirty="0" err="1" smtClean="0"/>
              <a:t>labelXOffset</a:t>
            </a:r>
            <a:r>
              <a:rPr lang="en-US" sz="1400" dirty="0" smtClean="0"/>
              <a:t>: "0",</a:t>
            </a:r>
          </a:p>
          <a:p>
            <a:r>
              <a:rPr lang="en-US" sz="1400" dirty="0" smtClean="0"/>
              <a:t>                       </a:t>
            </a:r>
            <a:r>
              <a:rPr lang="en-US" sz="1400" dirty="0" err="1" smtClean="0"/>
              <a:t>labelYOffset</a:t>
            </a:r>
            <a:r>
              <a:rPr lang="en-US" sz="1400" dirty="0" smtClean="0"/>
              <a:t>: "14",</a:t>
            </a:r>
          </a:p>
          <a:p>
            <a:r>
              <a:rPr lang="en-US" sz="1400" dirty="0" smtClean="0"/>
              <a:t>                       </a:t>
            </a:r>
            <a:r>
              <a:rPr lang="en-US" sz="1400" dirty="0" err="1" smtClean="0"/>
              <a:t>labelOutlineColor</a:t>
            </a:r>
            <a:r>
              <a:rPr lang="en-US" sz="1400" dirty="0" smtClean="0"/>
              <a:t>: "white",</a:t>
            </a:r>
          </a:p>
          <a:p>
            <a:r>
              <a:rPr lang="en-US" sz="1400" dirty="0" smtClean="0"/>
              <a:t>                       </a:t>
            </a:r>
            <a:r>
              <a:rPr lang="en-US" sz="1400" dirty="0" err="1" smtClean="0"/>
              <a:t>labelOutlineWidth</a:t>
            </a:r>
            <a:r>
              <a:rPr lang="en-US" sz="1400" dirty="0" smtClean="0"/>
              <a:t>: 3 </a:t>
            </a:r>
          </a:p>
          <a:p>
            <a:r>
              <a:rPr lang="en-US" sz="1400" dirty="0" smtClean="0"/>
              <a:t>            	}),               </a:t>
            </a:r>
            <a:endParaRPr lang="en-US" sz="1400" dirty="0"/>
          </a:p>
          <a:p>
            <a:r>
              <a:rPr lang="en-US" sz="1400" dirty="0"/>
              <a:t>                renderers: renderer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});</a:t>
            </a:r>
            <a:endParaRPr lang="en-US" sz="1400" dirty="0"/>
          </a:p>
          <a:p>
            <a:r>
              <a:rPr lang="en-US" sz="1400" dirty="0" err="1"/>
              <a:t>map.addLayer</a:t>
            </a:r>
            <a:r>
              <a:rPr lang="en-US" sz="1400" dirty="0"/>
              <a:t>(</a:t>
            </a:r>
            <a:r>
              <a:rPr lang="en-US" sz="1400" dirty="0" err="1"/>
              <a:t>layerTransport</a:t>
            </a:r>
            <a:r>
              <a:rPr lang="en-US" sz="1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5677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" y="1561615"/>
            <a:ext cx="6838859" cy="454351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8195" y="29929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90600" y="901227"/>
            <a:ext cx="3675017" cy="414564"/>
          </a:xfrm>
        </p:spPr>
        <p:txBody>
          <a:bodyPr>
            <a:normAutofit/>
          </a:bodyPr>
          <a:lstStyle/>
          <a:p>
            <a:r>
              <a:rPr lang="en-US" dirty="0" smtClean="0"/>
              <a:t>Waterways </a:t>
            </a:r>
            <a:r>
              <a:rPr lang="sr-Latn-RS" dirty="0"/>
              <a:t>(W</a:t>
            </a:r>
            <a:r>
              <a:rPr lang="en-US" dirty="0"/>
              <a:t>F</a:t>
            </a:r>
            <a:r>
              <a:rPr lang="sr-Latn-RS" dirty="0"/>
              <a:t>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25491" y="1143000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 err="1"/>
              <a:t>var</a:t>
            </a:r>
            <a:r>
              <a:rPr lang="en-US" sz="1500" dirty="0"/>
              <a:t> </a:t>
            </a:r>
            <a:r>
              <a:rPr lang="en-US" sz="1500" dirty="0" err="1"/>
              <a:t>layerWaterwaysWFS</a:t>
            </a:r>
            <a:r>
              <a:rPr lang="en-US" sz="1500" dirty="0"/>
              <a:t> = new </a:t>
            </a:r>
            <a:r>
              <a:rPr lang="en-US" sz="1500" dirty="0" err="1"/>
              <a:t>OpenLayers.Layer.Vector</a:t>
            </a:r>
            <a:r>
              <a:rPr lang="en-US" sz="1500" dirty="0"/>
              <a:t>("Waterways (</a:t>
            </a:r>
            <a:r>
              <a:rPr lang="en-US" sz="1500" dirty="0" err="1"/>
              <a:t>wfs</a:t>
            </a:r>
            <a:r>
              <a:rPr lang="en-US" sz="1500" dirty="0"/>
              <a:t>)", {</a:t>
            </a:r>
          </a:p>
          <a:p>
            <a:r>
              <a:rPr lang="en-US" sz="1500" dirty="0"/>
              <a:t>                strategies: [new </a:t>
            </a:r>
            <a:r>
              <a:rPr lang="en-US" sz="1500" dirty="0" err="1"/>
              <a:t>OpenLayers.Strategy.BBOX</a:t>
            </a:r>
            <a:r>
              <a:rPr lang="en-US" sz="1500" dirty="0"/>
              <a:t>()],</a:t>
            </a:r>
          </a:p>
          <a:p>
            <a:r>
              <a:rPr lang="en-US" sz="1500" dirty="0"/>
              <a:t>                protocol: new </a:t>
            </a:r>
            <a:r>
              <a:rPr lang="en-US" sz="1500" dirty="0" err="1"/>
              <a:t>OpenLayers.Protocol.WFS</a:t>
            </a:r>
            <a:r>
              <a:rPr lang="en-US" sz="1500" dirty="0"/>
              <a:t>({</a:t>
            </a:r>
          </a:p>
          <a:p>
            <a:r>
              <a:rPr lang="en-US" sz="1500" dirty="0"/>
              <a:t>                    url: "http://localhost:8080/</a:t>
            </a:r>
            <a:r>
              <a:rPr lang="en-US" sz="1500" dirty="0" err="1"/>
              <a:t>geoserver</a:t>
            </a:r>
            <a:r>
              <a:rPr lang="en-US" sz="1500" dirty="0"/>
              <a:t>/</a:t>
            </a:r>
            <a:r>
              <a:rPr lang="en-US" sz="1500" dirty="0" err="1"/>
              <a:t>wfs</a:t>
            </a:r>
            <a:r>
              <a:rPr lang="en-US" sz="1500" dirty="0"/>
              <a:t>",</a:t>
            </a:r>
          </a:p>
          <a:p>
            <a:r>
              <a:rPr lang="en-US" sz="1500" dirty="0"/>
              <a:t>                    </a:t>
            </a:r>
            <a:r>
              <a:rPr lang="en-US" sz="1500" dirty="0" err="1"/>
              <a:t>featureType</a:t>
            </a:r>
            <a:r>
              <a:rPr lang="en-US" sz="1500" dirty="0"/>
              <a:t>: "gis.osm_waterways_free_1",</a:t>
            </a:r>
          </a:p>
          <a:p>
            <a:r>
              <a:rPr lang="en-US" sz="1500" dirty="0"/>
              <a:t>                    </a:t>
            </a:r>
            <a:r>
              <a:rPr lang="en-US" sz="1500" dirty="0" err="1"/>
              <a:t>featureNS</a:t>
            </a:r>
            <a:r>
              <a:rPr lang="en-US" sz="1500" dirty="0"/>
              <a:t>: "http://localhost:8080/</a:t>
            </a:r>
            <a:r>
              <a:rPr lang="en-US" sz="1500" dirty="0" err="1"/>
              <a:t>geoserver</a:t>
            </a:r>
            <a:r>
              <a:rPr lang="en-US" sz="1500" dirty="0"/>
              <a:t>/</a:t>
            </a:r>
            <a:r>
              <a:rPr lang="en-US" sz="1500" dirty="0" err="1"/>
              <a:t>serbia_new</a:t>
            </a:r>
            <a:r>
              <a:rPr lang="en-US" sz="1500" dirty="0"/>
              <a:t>",</a:t>
            </a:r>
          </a:p>
          <a:p>
            <a:r>
              <a:rPr lang="en-US" sz="1500" dirty="0"/>
              <a:t>                    </a:t>
            </a:r>
            <a:r>
              <a:rPr lang="en-US" sz="1500" dirty="0" err="1"/>
              <a:t>geometryName</a:t>
            </a:r>
            <a:r>
              <a:rPr lang="en-US" sz="1500" dirty="0"/>
              <a:t>: "</a:t>
            </a:r>
            <a:r>
              <a:rPr lang="en-US" sz="1500" dirty="0" err="1"/>
              <a:t>geom</a:t>
            </a:r>
            <a:r>
              <a:rPr lang="en-US" sz="1500" dirty="0"/>
              <a:t>",</a:t>
            </a:r>
          </a:p>
          <a:p>
            <a:r>
              <a:rPr lang="en-US" sz="1500" dirty="0"/>
              <a:t>                    </a:t>
            </a:r>
            <a:r>
              <a:rPr lang="en-US" sz="1500" dirty="0" err="1"/>
              <a:t>srsName</a:t>
            </a:r>
            <a:r>
              <a:rPr lang="en-US" sz="1500" dirty="0"/>
              <a:t>: "EPSG:900913",</a:t>
            </a:r>
          </a:p>
          <a:p>
            <a:r>
              <a:rPr lang="en-US" sz="1500" dirty="0"/>
              <a:t>                    version: "1.1.0"</a:t>
            </a:r>
          </a:p>
          <a:p>
            <a:r>
              <a:rPr lang="en-US" sz="1500" dirty="0"/>
              <a:t>                }),</a:t>
            </a:r>
          </a:p>
          <a:p>
            <a:r>
              <a:rPr lang="en-US" sz="1500" dirty="0"/>
              <a:t>              </a:t>
            </a:r>
            <a:r>
              <a:rPr lang="en-US" sz="1500" dirty="0" err="1"/>
              <a:t>styleMap</a:t>
            </a:r>
            <a:r>
              <a:rPr lang="en-US" sz="1500" dirty="0"/>
              <a:t>: new </a:t>
            </a:r>
            <a:r>
              <a:rPr lang="en-US" sz="1500" dirty="0" err="1"/>
              <a:t>OpenLayers.StyleMap</a:t>
            </a:r>
            <a:r>
              <a:rPr lang="en-US" sz="1500" dirty="0"/>
              <a:t>({</a:t>
            </a:r>
          </a:p>
          <a:p>
            <a:r>
              <a:rPr lang="en-US" sz="1500" dirty="0"/>
              <a:t>	'default' : new </a:t>
            </a:r>
            <a:r>
              <a:rPr lang="en-US" sz="1500" dirty="0" err="1"/>
              <a:t>OpenLayers.Style</a:t>
            </a:r>
            <a:r>
              <a:rPr lang="en-US" sz="1500" dirty="0"/>
              <a:t>({'</a:t>
            </a:r>
            <a:r>
              <a:rPr lang="en-US" sz="1500" dirty="0" err="1"/>
              <a:t>strokeColor</a:t>
            </a:r>
            <a:r>
              <a:rPr lang="en-US" sz="1500" dirty="0"/>
              <a:t>': '#0000FF'}),</a:t>
            </a:r>
          </a:p>
          <a:p>
            <a:r>
              <a:rPr lang="en-US" sz="1500" dirty="0"/>
              <a:t>	'select' : new </a:t>
            </a:r>
            <a:r>
              <a:rPr lang="en-US" sz="1500" dirty="0" err="1"/>
              <a:t>OpenLayers.Style</a:t>
            </a:r>
            <a:r>
              <a:rPr lang="en-US" sz="1500" dirty="0"/>
              <a:t>({'</a:t>
            </a:r>
            <a:r>
              <a:rPr lang="en-US" sz="1500" dirty="0" err="1"/>
              <a:t>strokeColor</a:t>
            </a:r>
            <a:r>
              <a:rPr lang="en-US" sz="1500" dirty="0"/>
              <a:t>': '#00FFFF'})</a:t>
            </a:r>
          </a:p>
          <a:p>
            <a:r>
              <a:rPr lang="en-US" sz="1500" dirty="0"/>
              <a:t>	 }),</a:t>
            </a:r>
          </a:p>
          <a:p>
            <a:r>
              <a:rPr lang="en-US" sz="1500" dirty="0"/>
              <a:t>                renderers: renderer</a:t>
            </a:r>
          </a:p>
          <a:p>
            <a:r>
              <a:rPr lang="en-US" sz="1500" dirty="0"/>
              <a:t>            });</a:t>
            </a:r>
          </a:p>
          <a:p>
            <a:endParaRPr lang="en-US" sz="1500" dirty="0"/>
          </a:p>
          <a:p>
            <a:r>
              <a:rPr lang="en-US" sz="1500" dirty="0" err="1"/>
              <a:t>map.addLayer</a:t>
            </a:r>
            <a:r>
              <a:rPr lang="en-US" sz="1500" dirty="0"/>
              <a:t>(</a:t>
            </a:r>
            <a:r>
              <a:rPr lang="en-US" sz="1500" dirty="0" err="1"/>
              <a:t>layerWaterwaysWFS</a:t>
            </a:r>
            <a:r>
              <a:rPr lang="en-US" sz="15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501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0" y="1568648"/>
            <a:ext cx="6838859" cy="455923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8195" y="29929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90600" y="901227"/>
            <a:ext cx="3675017" cy="414564"/>
          </a:xfrm>
        </p:spPr>
        <p:txBody>
          <a:bodyPr>
            <a:normAutofit/>
          </a:bodyPr>
          <a:lstStyle/>
          <a:p>
            <a:r>
              <a:rPr lang="en-US" dirty="0" smtClean="0"/>
              <a:t>Water </a:t>
            </a:r>
            <a:r>
              <a:rPr lang="sr-Latn-RS" dirty="0"/>
              <a:t>(W</a:t>
            </a:r>
            <a:r>
              <a:rPr lang="en-US" dirty="0"/>
              <a:t>F</a:t>
            </a:r>
            <a:r>
              <a:rPr lang="sr-Latn-RS" dirty="0"/>
              <a:t>S)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10400" y="901227"/>
            <a:ext cx="5257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layerWater</a:t>
            </a:r>
            <a:r>
              <a:rPr lang="en-US" sz="1600" dirty="0"/>
              <a:t> = new </a:t>
            </a:r>
            <a:r>
              <a:rPr lang="en-US" sz="1600" dirty="0" err="1"/>
              <a:t>OpenLayers.Layer.Vector</a:t>
            </a:r>
            <a:r>
              <a:rPr lang="en-US" sz="1600" dirty="0"/>
              <a:t>("Water (</a:t>
            </a:r>
            <a:r>
              <a:rPr lang="en-US" sz="1600" dirty="0" err="1"/>
              <a:t>wfs</a:t>
            </a:r>
            <a:r>
              <a:rPr lang="en-US" sz="1600" dirty="0"/>
              <a:t>)", </a:t>
            </a:r>
            <a:r>
              <a:rPr lang="en-US" sz="1600" dirty="0" smtClean="0"/>
              <a:t>{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strategies</a:t>
            </a:r>
            <a:r>
              <a:rPr lang="en-US" sz="1600" dirty="0"/>
              <a:t>: [new </a:t>
            </a:r>
            <a:r>
              <a:rPr lang="en-US" sz="1600" dirty="0" err="1"/>
              <a:t>OpenLayers.Strategy.BBOX</a:t>
            </a:r>
            <a:r>
              <a:rPr lang="en-US" sz="1600" dirty="0"/>
              <a:t>()],</a:t>
            </a:r>
          </a:p>
          <a:p>
            <a:r>
              <a:rPr lang="en-US" sz="1600" dirty="0"/>
              <a:t>                </a:t>
            </a:r>
            <a:r>
              <a:rPr lang="en-US" sz="1600" dirty="0" smtClean="0"/>
              <a:t>    protocol</a:t>
            </a:r>
            <a:r>
              <a:rPr lang="en-US" sz="1600" dirty="0"/>
              <a:t>: new </a:t>
            </a:r>
            <a:r>
              <a:rPr lang="en-US" sz="1600" dirty="0" err="1"/>
              <a:t>OpenLayers.Protocol.WFS</a:t>
            </a:r>
            <a:r>
              <a:rPr lang="en-US" sz="1600" dirty="0"/>
              <a:t>({</a:t>
            </a:r>
          </a:p>
          <a:p>
            <a:r>
              <a:rPr lang="en-US" sz="1600" dirty="0"/>
              <a:t>                    url: "http://localhost:8080/</a:t>
            </a:r>
            <a:r>
              <a:rPr lang="en-US" sz="1600" dirty="0" err="1"/>
              <a:t>geoserver</a:t>
            </a:r>
            <a:r>
              <a:rPr lang="en-US" sz="1600" dirty="0"/>
              <a:t>/</a:t>
            </a:r>
            <a:r>
              <a:rPr lang="en-US" sz="1600" dirty="0" err="1"/>
              <a:t>wfs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featureType</a:t>
            </a:r>
            <a:r>
              <a:rPr lang="en-US" sz="1600" dirty="0"/>
              <a:t>: "gis.osm_water_a_free_1",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featureNS</a:t>
            </a:r>
            <a:r>
              <a:rPr lang="en-US" sz="1600" dirty="0"/>
              <a:t>: "http://localhost:8080/</a:t>
            </a:r>
            <a:r>
              <a:rPr lang="en-US" sz="1600" dirty="0" err="1"/>
              <a:t>geoserver</a:t>
            </a:r>
            <a:r>
              <a:rPr lang="en-US" sz="1600" dirty="0"/>
              <a:t>/</a:t>
            </a:r>
            <a:r>
              <a:rPr lang="en-US" sz="1600" dirty="0" err="1"/>
              <a:t>serbia_new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geometryName</a:t>
            </a:r>
            <a:r>
              <a:rPr lang="en-US" sz="1600" dirty="0"/>
              <a:t>: "</a:t>
            </a:r>
            <a:r>
              <a:rPr lang="en-US" sz="1600" dirty="0" err="1"/>
              <a:t>geom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srsName</a:t>
            </a:r>
            <a:r>
              <a:rPr lang="en-US" sz="1600" dirty="0"/>
              <a:t>: "EPSG:900913",</a:t>
            </a:r>
          </a:p>
          <a:p>
            <a:r>
              <a:rPr lang="en-US" sz="1600" dirty="0"/>
              <a:t>                    version: "1.1.0"</a:t>
            </a:r>
          </a:p>
          <a:p>
            <a:r>
              <a:rPr lang="en-US" sz="1600" dirty="0"/>
              <a:t>                }),</a:t>
            </a:r>
          </a:p>
          <a:p>
            <a:r>
              <a:rPr lang="en-US" sz="1600" dirty="0"/>
              <a:t>                </a:t>
            </a:r>
            <a:r>
              <a:rPr lang="en-US" sz="1600" dirty="0" err="1"/>
              <a:t>styleMap</a:t>
            </a:r>
            <a:r>
              <a:rPr lang="en-US" sz="1600" dirty="0"/>
              <a:t>: new </a:t>
            </a:r>
            <a:r>
              <a:rPr lang="en-US" sz="1600" dirty="0" err="1"/>
              <a:t>OpenLayers.StyleMap</a:t>
            </a:r>
            <a:r>
              <a:rPr lang="en-US" sz="1600" dirty="0"/>
              <a:t>({</a:t>
            </a:r>
          </a:p>
          <a:p>
            <a:r>
              <a:rPr lang="en-US" sz="1600" dirty="0" smtClean="0"/>
              <a:t>             '</a:t>
            </a:r>
            <a:r>
              <a:rPr lang="en-US" sz="1600" dirty="0" err="1" smtClean="0"/>
              <a:t>fillColor</a:t>
            </a:r>
            <a:r>
              <a:rPr lang="en-US" sz="1600" dirty="0"/>
              <a:t>': '#0000FF',</a:t>
            </a:r>
          </a:p>
          <a:p>
            <a:r>
              <a:rPr lang="en-US" sz="1600" dirty="0"/>
              <a:t>             '</a:t>
            </a:r>
            <a:r>
              <a:rPr lang="en-US" sz="1600" dirty="0" err="1"/>
              <a:t>strokeColor</a:t>
            </a:r>
            <a:r>
              <a:rPr lang="en-US" sz="1600" dirty="0"/>
              <a:t>': '#0000AA'</a:t>
            </a:r>
          </a:p>
          <a:p>
            <a:r>
              <a:rPr lang="en-US" sz="1600" dirty="0"/>
              <a:t>				    }),</a:t>
            </a:r>
          </a:p>
          <a:p>
            <a:r>
              <a:rPr lang="en-US" sz="1600" dirty="0"/>
              <a:t>                renderers: renderer</a:t>
            </a:r>
          </a:p>
          <a:p>
            <a:r>
              <a:rPr lang="en-US" sz="1600" dirty="0"/>
              <a:t>            </a:t>
            </a:r>
            <a:r>
              <a:rPr lang="en-US" sz="1600" dirty="0" smtClean="0"/>
              <a:t>});</a:t>
            </a:r>
            <a:endParaRPr lang="en-US" sz="1600" dirty="0"/>
          </a:p>
          <a:p>
            <a:r>
              <a:rPr lang="en-US" sz="1600" dirty="0" err="1"/>
              <a:t>map.addLayer</a:t>
            </a:r>
            <a:r>
              <a:rPr lang="en-US" sz="1600" dirty="0"/>
              <a:t>(</a:t>
            </a:r>
            <a:r>
              <a:rPr lang="en-US" sz="1600" dirty="0" err="1"/>
              <a:t>layerWater</a:t>
            </a:r>
            <a:r>
              <a:rPr lang="en-US" sz="16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7074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8195" y="29929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90600" y="901227"/>
            <a:ext cx="4495800" cy="41456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</a:t>
            </a:r>
            <a:r>
              <a:rPr lang="en-US" dirty="0" smtClean="0"/>
              <a:t> </a:t>
            </a:r>
            <a:r>
              <a:rPr lang="en-US" dirty="0" err="1" smtClean="0"/>
              <a:t>domenskih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sr-Latn-RS" dirty="0" smtClean="0"/>
              <a:t>(W</a:t>
            </a:r>
            <a:r>
              <a:rPr lang="en-US" dirty="0"/>
              <a:t>F</a:t>
            </a:r>
            <a:r>
              <a:rPr lang="sr-Latn-RS" dirty="0"/>
              <a:t>S)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36526" y="1315791"/>
            <a:ext cx="5181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layerDomainData</a:t>
            </a:r>
            <a:r>
              <a:rPr lang="en-US" sz="1600" dirty="0"/>
              <a:t> = new </a:t>
            </a:r>
            <a:r>
              <a:rPr lang="en-US" sz="1600" dirty="0" err="1"/>
              <a:t>OpenLayers.Layer.Vector</a:t>
            </a:r>
            <a:r>
              <a:rPr lang="en-US" sz="1600" dirty="0"/>
              <a:t>("Tourist locations (</a:t>
            </a:r>
            <a:r>
              <a:rPr lang="en-US" sz="1600" dirty="0" err="1"/>
              <a:t>wfs</a:t>
            </a:r>
            <a:r>
              <a:rPr lang="en-US" sz="1600" dirty="0"/>
              <a:t>)", {</a:t>
            </a:r>
          </a:p>
          <a:p>
            <a:r>
              <a:rPr lang="en-US" sz="1600" dirty="0"/>
              <a:t>               // </a:t>
            </a:r>
            <a:r>
              <a:rPr lang="en-US" sz="1600" dirty="0" err="1"/>
              <a:t>minScale</a:t>
            </a:r>
            <a:r>
              <a:rPr lang="en-US" sz="1600" dirty="0"/>
              <a:t>: 15000000,</a:t>
            </a:r>
          </a:p>
          <a:p>
            <a:r>
              <a:rPr lang="en-US" sz="1600" dirty="0"/>
              <a:t>                strategies: [new </a:t>
            </a:r>
            <a:r>
              <a:rPr lang="en-US" sz="1600" dirty="0" err="1"/>
              <a:t>OpenLayers.Strategy.BBOX</a:t>
            </a:r>
            <a:r>
              <a:rPr lang="en-US" sz="1600" dirty="0"/>
              <a:t>()],</a:t>
            </a:r>
          </a:p>
          <a:p>
            <a:r>
              <a:rPr lang="en-US" sz="1600" dirty="0"/>
              <a:t>                </a:t>
            </a:r>
            <a:r>
              <a:rPr lang="en-US" sz="1600" dirty="0" smtClean="0"/>
              <a:t>    protocol</a:t>
            </a:r>
            <a:r>
              <a:rPr lang="en-US" sz="1600" dirty="0"/>
              <a:t>: new </a:t>
            </a:r>
            <a:r>
              <a:rPr lang="en-US" sz="1600" dirty="0" err="1"/>
              <a:t>OpenLayers.Protocol.WFS</a:t>
            </a:r>
            <a:r>
              <a:rPr lang="en-US" sz="1600" dirty="0"/>
              <a:t>({</a:t>
            </a:r>
          </a:p>
          <a:p>
            <a:r>
              <a:rPr lang="en-US" sz="1600" dirty="0"/>
              <a:t>                    url: "http://localhost:8080/</a:t>
            </a:r>
            <a:r>
              <a:rPr lang="en-US" sz="1600" dirty="0" err="1"/>
              <a:t>geoserver</a:t>
            </a:r>
            <a:r>
              <a:rPr lang="en-US" sz="1600" dirty="0"/>
              <a:t>/</a:t>
            </a:r>
            <a:r>
              <a:rPr lang="en-US" sz="1600" dirty="0" err="1"/>
              <a:t>wfs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featureType</a:t>
            </a:r>
            <a:r>
              <a:rPr lang="en-US" sz="1600" dirty="0"/>
              <a:t>: "</a:t>
            </a:r>
            <a:r>
              <a:rPr lang="en-US" sz="1600" dirty="0" err="1"/>
              <a:t>tour_data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featureNS</a:t>
            </a:r>
            <a:r>
              <a:rPr lang="en-US" sz="1600" dirty="0"/>
              <a:t>: "http://localhost:8080/</a:t>
            </a:r>
            <a:r>
              <a:rPr lang="en-US" sz="1600" dirty="0" err="1"/>
              <a:t>geoserver</a:t>
            </a:r>
            <a:r>
              <a:rPr lang="en-US" sz="1600" dirty="0"/>
              <a:t>/</a:t>
            </a:r>
            <a:r>
              <a:rPr lang="en-US" sz="1600" dirty="0" err="1"/>
              <a:t>serbia_new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geometryName</a:t>
            </a:r>
            <a:r>
              <a:rPr lang="en-US" sz="1600" dirty="0"/>
              <a:t>: "</a:t>
            </a:r>
            <a:r>
              <a:rPr lang="en-US" sz="1600" dirty="0" err="1"/>
              <a:t>geom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srsName</a:t>
            </a:r>
            <a:r>
              <a:rPr lang="en-US" sz="1600" dirty="0"/>
              <a:t>: "EPSG:900913",</a:t>
            </a:r>
          </a:p>
          <a:p>
            <a:r>
              <a:rPr lang="en-US" sz="1600" dirty="0"/>
              <a:t>                    version: "1.1.0"</a:t>
            </a:r>
          </a:p>
          <a:p>
            <a:r>
              <a:rPr lang="en-US" sz="1600" dirty="0"/>
              <a:t>                }),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styleMap</a:t>
            </a:r>
            <a:r>
              <a:rPr lang="en-US" sz="1600" dirty="0"/>
              <a:t>: new </a:t>
            </a:r>
            <a:r>
              <a:rPr lang="en-US" sz="1600" dirty="0" err="1"/>
              <a:t>OpenLayers.StyleMap</a:t>
            </a:r>
            <a:r>
              <a:rPr lang="en-US" sz="1600" dirty="0"/>
              <a:t>({</a:t>
            </a:r>
          </a:p>
          <a:p>
            <a:r>
              <a:rPr lang="en-US" sz="1600" dirty="0"/>
              <a:t>                      'default' : </a:t>
            </a:r>
            <a:r>
              <a:rPr lang="en-US" sz="1600" dirty="0" err="1"/>
              <a:t>domainStyle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          'select' : </a:t>
            </a:r>
            <a:r>
              <a:rPr lang="en-US" sz="1600" dirty="0" err="1"/>
              <a:t>selectedDomainStyle</a:t>
            </a:r>
            <a:endParaRPr lang="en-US" sz="1600" dirty="0"/>
          </a:p>
          <a:p>
            <a:r>
              <a:rPr lang="en-US" sz="1600" dirty="0"/>
              <a:t>                    }),</a:t>
            </a:r>
          </a:p>
          <a:p>
            <a:r>
              <a:rPr lang="en-US" sz="1600" dirty="0"/>
              <a:t>                renderers: renderer             </a:t>
            </a:r>
          </a:p>
          <a:p>
            <a:r>
              <a:rPr lang="en-US" sz="1600" dirty="0"/>
              <a:t>            });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3" y="1535489"/>
            <a:ext cx="69404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Korišćene tehnologije</a:t>
            </a:r>
            <a:endParaRPr lang="en-US" dirty="0"/>
          </a:p>
          <a:p>
            <a:r>
              <a:rPr lang="sr-Latn-RS" dirty="0" smtClean="0"/>
              <a:t>Interfejs i rad Web aplikacije</a:t>
            </a:r>
            <a:endParaRPr lang="en-US" dirty="0"/>
          </a:p>
          <a:p>
            <a:r>
              <a:rPr lang="sr-Latn-RS" dirty="0" smtClean="0"/>
              <a:t>Slojevi postavljeni na Geoserver</a:t>
            </a:r>
          </a:p>
          <a:p>
            <a:r>
              <a:rPr lang="en-US" dirty="0" err="1" smtClean="0"/>
              <a:t>Upiti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54" y="1143000"/>
            <a:ext cx="7074461" cy="464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087" y="1371599"/>
            <a:ext cx="660384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8195" y="29929"/>
            <a:ext cx="10515600" cy="625474"/>
          </a:xfrm>
        </p:spPr>
        <p:txBody>
          <a:bodyPr>
            <a:normAutofit/>
          </a:bodyPr>
          <a:lstStyle/>
          <a:p>
            <a:r>
              <a:rPr lang="en-US" i="1" dirty="0" smtClean="0"/>
              <a:t>Base</a:t>
            </a:r>
            <a:r>
              <a:rPr lang="en-US" dirty="0" smtClean="0"/>
              <a:t> </a:t>
            </a:r>
            <a:r>
              <a:rPr lang="en-US" dirty="0" err="1" smtClean="0"/>
              <a:t>Slojevi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62024"/>
            <a:ext cx="5181600" cy="3478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853669"/>
            <a:ext cx="5220988" cy="34866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0606" y="4495800"/>
            <a:ext cx="74355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map.addLayer</a:t>
            </a:r>
            <a:r>
              <a:rPr lang="en-US" sz="1400" dirty="0"/>
              <a:t>(new </a:t>
            </a:r>
            <a:r>
              <a:rPr lang="en-US" sz="1400" dirty="0" err="1"/>
              <a:t>OpenLayers.Layer.OSM</a:t>
            </a:r>
            <a:r>
              <a:rPr lang="en-US" sz="1400" dirty="0"/>
              <a:t>("</a:t>
            </a:r>
            <a:r>
              <a:rPr lang="en-US" sz="1400" dirty="0" err="1"/>
              <a:t>CartoDB</a:t>
            </a:r>
            <a:r>
              <a:rPr lang="en-US" sz="1400" dirty="0"/>
              <a:t> positron",                                                   </a:t>
            </a:r>
          </a:p>
          <a:p>
            <a:r>
              <a:rPr lang="en-US" sz="1400" dirty="0"/>
              <a:t>                </a:t>
            </a:r>
            <a:r>
              <a:rPr lang="en-US" sz="1400" dirty="0" smtClean="0"/>
              <a:t>["</a:t>
            </a:r>
            <a:r>
              <a:rPr lang="en-US" sz="1400" dirty="0"/>
              <a:t>http://a.basemaps.cartocdn.com/</a:t>
            </a:r>
            <a:r>
              <a:rPr lang="en-US" sz="1400" dirty="0" err="1"/>
              <a:t>light_all</a:t>
            </a:r>
            <a:r>
              <a:rPr lang="en-US" sz="1400" dirty="0"/>
              <a:t>/${z}/${x}/${y}.</a:t>
            </a:r>
            <a:r>
              <a:rPr lang="en-US" sz="1400" dirty="0" err="1"/>
              <a:t>png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</a:t>
            </a:r>
            <a:r>
              <a:rPr lang="en-US" sz="1400" dirty="0" smtClean="0"/>
              <a:t>"</a:t>
            </a:r>
            <a:r>
              <a:rPr lang="en-US" sz="1400" dirty="0"/>
              <a:t>http://b.basemaps.cartocdn.com/</a:t>
            </a:r>
            <a:r>
              <a:rPr lang="en-US" sz="1400" dirty="0" err="1"/>
              <a:t>light_all</a:t>
            </a:r>
            <a:r>
              <a:rPr lang="en-US" sz="1400" dirty="0"/>
              <a:t>/${z}/${x}/${y}.</a:t>
            </a:r>
            <a:r>
              <a:rPr lang="en-US" sz="1400" dirty="0" err="1"/>
              <a:t>png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</a:t>
            </a:r>
            <a:r>
              <a:rPr lang="en-US" sz="1400" dirty="0" smtClean="0"/>
              <a:t>"</a:t>
            </a:r>
            <a:r>
              <a:rPr lang="en-US" sz="1400" dirty="0"/>
              <a:t>http://c.basemaps.cartocdn.com/</a:t>
            </a:r>
            <a:r>
              <a:rPr lang="en-US" sz="1400" dirty="0" err="1"/>
              <a:t>light_all</a:t>
            </a:r>
            <a:r>
              <a:rPr lang="en-US" sz="1400" dirty="0"/>
              <a:t>/${z}/${x}/${y}.</a:t>
            </a:r>
            <a:r>
              <a:rPr lang="en-US" sz="1400" dirty="0" err="1"/>
              <a:t>png</a:t>
            </a:r>
            <a:r>
              <a:rPr lang="en-US" sz="1400" dirty="0" smtClean="0"/>
              <a:t>",                                               	"</a:t>
            </a:r>
            <a:r>
              <a:rPr lang="en-US" sz="1400" dirty="0"/>
              <a:t>http://d.basemaps.cartocdn.com/</a:t>
            </a:r>
            <a:r>
              <a:rPr lang="en-US" sz="1400" dirty="0" err="1"/>
              <a:t>light_all</a:t>
            </a:r>
            <a:r>
              <a:rPr lang="en-US" sz="1400" dirty="0"/>
              <a:t>/${z}/${x}/${y}.</a:t>
            </a:r>
            <a:r>
              <a:rPr lang="en-US" sz="1400" dirty="0" err="1"/>
              <a:t>png</a:t>
            </a:r>
            <a:r>
              <a:rPr lang="en-US" sz="1400" dirty="0"/>
              <a:t>"],</a:t>
            </a:r>
          </a:p>
          <a:p>
            <a:r>
              <a:rPr lang="en-US" sz="1400" dirty="0"/>
              <a:t>                   </a:t>
            </a:r>
            <a:r>
              <a:rPr lang="en-US" sz="1400" dirty="0" smtClean="0"/>
              <a:t>{</a:t>
            </a:r>
            <a:r>
              <a:rPr lang="en-US" sz="1400" dirty="0"/>
              <a:t>attribution: "&amp;copy; &lt;a </a:t>
            </a:r>
            <a:r>
              <a:rPr lang="en-US" sz="1400" dirty="0" err="1"/>
              <a:t>href</a:t>
            </a:r>
            <a:r>
              <a:rPr lang="en-US" sz="1400" dirty="0"/>
              <a:t>='http://www.openstreetmap.org/copyright'&gt;OpenStreetMap&lt;/a&gt; contributors, &amp;copy; &lt;a </a:t>
            </a:r>
            <a:r>
              <a:rPr lang="en-US" sz="1400" dirty="0" err="1"/>
              <a:t>href</a:t>
            </a:r>
            <a:r>
              <a:rPr lang="en-US" sz="1400" dirty="0"/>
              <a:t>='http://cartodb.com/attributions'&gt;</a:t>
            </a:r>
            <a:r>
              <a:rPr lang="en-US" sz="1400" dirty="0" err="1"/>
              <a:t>CartoDB</a:t>
            </a:r>
            <a:r>
              <a:rPr lang="en-US" sz="1400" dirty="0"/>
              <a:t>&lt;/a&gt;" }));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400" y="45385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osmLayer2 = new </a:t>
            </a:r>
            <a:r>
              <a:rPr lang="en-US" dirty="0" err="1"/>
              <a:t>OpenLayers.Layer.OSM</a:t>
            </a:r>
            <a:r>
              <a:rPr lang="en-US" dirty="0"/>
              <a:t>("</a:t>
            </a:r>
            <a:r>
              <a:rPr lang="en-US" dirty="0" err="1"/>
              <a:t>OpenStreetMap</a:t>
            </a:r>
            <a:r>
              <a:rPr lang="en-US" dirty="0" smtClean="0"/>
              <a:t>");</a:t>
            </a:r>
          </a:p>
          <a:p>
            <a:endParaRPr lang="en-US" dirty="0"/>
          </a:p>
          <a:p>
            <a:r>
              <a:rPr lang="en-US" dirty="0" err="1"/>
              <a:t>map.addLayer</a:t>
            </a:r>
            <a:r>
              <a:rPr lang="en-US" dirty="0"/>
              <a:t>(osmLayer2);</a:t>
            </a:r>
          </a:p>
        </p:txBody>
      </p:sp>
    </p:spTree>
    <p:extLst>
      <p:ext uri="{BB962C8B-B14F-4D97-AF65-F5344CB8AC3E}">
        <p14:creationId xmlns:p14="http://schemas.microsoft.com/office/powerpoint/2010/main" val="303729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Upiti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Filtriranje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tipu</a:t>
            </a:r>
            <a:r>
              <a:rPr lang="en-US" dirty="0" smtClean="0"/>
              <a:t> </a:t>
            </a:r>
            <a:r>
              <a:rPr lang="en-US" dirty="0" err="1" smtClean="0"/>
              <a:t>turisti</a:t>
            </a:r>
            <a:r>
              <a:rPr lang="sr-Latn-RS" dirty="0" smtClean="0"/>
              <a:t>čkih objekata (OGC, WFS)</a:t>
            </a:r>
            <a:endParaRPr lang="en-US" dirty="0" smtClean="0"/>
          </a:p>
          <a:p>
            <a:r>
              <a:rPr lang="en-US" dirty="0" smtClean="0"/>
              <a:t>2.</a:t>
            </a:r>
            <a:r>
              <a:rPr lang="sr-Latn-RS" dirty="0" smtClean="0"/>
              <a:t> Prikaz puteva u blizini turističkih objekata (tačka – linija</a:t>
            </a:r>
            <a:r>
              <a:rPr lang="en-US" dirty="0" smtClean="0"/>
              <a:t>)</a:t>
            </a:r>
            <a:r>
              <a:rPr lang="sr-Latn-RS" dirty="0" smtClean="0"/>
              <a:t> (WMS, WFS)</a:t>
            </a:r>
            <a:endParaRPr lang="en-US" dirty="0" smtClean="0"/>
          </a:p>
          <a:p>
            <a:r>
              <a:rPr lang="en-US" dirty="0" smtClean="0"/>
              <a:t>3. </a:t>
            </a:r>
            <a:r>
              <a:rPr lang="en-US" dirty="0" err="1" smtClean="0"/>
              <a:t>Turi</a:t>
            </a:r>
            <a:r>
              <a:rPr lang="sr-Latn-RS" dirty="0" smtClean="0"/>
              <a:t>stički objekti u blizini izabrane reke (linija – tačka</a:t>
            </a:r>
            <a:r>
              <a:rPr lang="en-US" dirty="0" smtClean="0"/>
              <a:t>)</a:t>
            </a:r>
            <a:r>
              <a:rPr lang="sr-Latn-RS" dirty="0" smtClean="0"/>
              <a:t> (OGC, WFS)</a:t>
            </a:r>
            <a:endParaRPr lang="en-US" dirty="0" smtClean="0"/>
          </a:p>
          <a:p>
            <a:r>
              <a:rPr lang="en-US" dirty="0" smtClean="0"/>
              <a:t>4.</a:t>
            </a:r>
            <a:r>
              <a:rPr lang="sr-Latn-RS" dirty="0" smtClean="0"/>
              <a:t> POIS u izabranom tipu površina (</a:t>
            </a:r>
            <a:r>
              <a:rPr lang="sr-Latn-RS" i="1" dirty="0" smtClean="0"/>
              <a:t>landuse</a:t>
            </a:r>
            <a:r>
              <a:rPr lang="sr-Latn-RS" dirty="0" smtClean="0"/>
              <a:t>) (poligon – tačka) (CQL, WMS)</a:t>
            </a:r>
            <a:endParaRPr lang="en-US" dirty="0" smtClean="0"/>
          </a:p>
          <a:p>
            <a:r>
              <a:rPr lang="en-US" dirty="0" smtClean="0"/>
              <a:t>5.</a:t>
            </a:r>
            <a:r>
              <a:rPr lang="sr-Latn-RS" dirty="0" smtClean="0"/>
              <a:t> Transport u blizini izabrane lokacije (tačka – tačka) (OGC, WFS)</a:t>
            </a:r>
            <a:endParaRPr lang="en-US" dirty="0" smtClean="0"/>
          </a:p>
          <a:p>
            <a:r>
              <a:rPr lang="sr-Latn-RS" dirty="0"/>
              <a:t>6</a:t>
            </a:r>
            <a:r>
              <a:rPr lang="en-US" dirty="0" smtClean="0"/>
              <a:t>.</a:t>
            </a:r>
            <a:r>
              <a:rPr lang="sr-Latn-RS" dirty="0" smtClean="0"/>
              <a:t> Putevi izabrani poligonom iscrtanim od </a:t>
            </a:r>
            <a:r>
              <a:rPr lang="sr-Latn-RS" dirty="0"/>
              <a:t>strane korisnika </a:t>
            </a:r>
            <a:r>
              <a:rPr lang="sr-Latn-RS" dirty="0" smtClean="0"/>
              <a:t>(poligon – linija)</a:t>
            </a:r>
            <a:r>
              <a:rPr lang="en-US" dirty="0" smtClean="0"/>
              <a:t> (CQL, WMS)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1272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11949818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52400"/>
            <a:ext cx="10515600" cy="777874"/>
          </a:xfrm>
        </p:spPr>
        <p:txBody>
          <a:bodyPr>
            <a:normAutofit/>
          </a:bodyPr>
          <a:lstStyle/>
          <a:p>
            <a:r>
              <a:rPr lang="sr-Latn-RS" dirty="0" smtClean="0"/>
              <a:t>1. Filtriranje po tipu turističkih objekata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05800" y="1752600"/>
            <a:ext cx="3581400" cy="762000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62200" y="2286000"/>
            <a:ext cx="3352800" cy="3429000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11960366" cy="5796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52400"/>
            <a:ext cx="10515600" cy="777874"/>
          </a:xfrm>
        </p:spPr>
        <p:txBody>
          <a:bodyPr>
            <a:normAutofit/>
          </a:bodyPr>
          <a:lstStyle/>
          <a:p>
            <a:r>
              <a:rPr lang="sr-Latn-RS" dirty="0" smtClean="0"/>
              <a:t>1. Filtriranje po tipu turističkih objekata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05800" y="1752600"/>
            <a:ext cx="3581400" cy="762000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62200" y="2286000"/>
            <a:ext cx="3352800" cy="3429000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672150"/>
          </a:xfrm>
        </p:spPr>
        <p:txBody>
          <a:bodyPr/>
          <a:lstStyle/>
          <a:p>
            <a:r>
              <a:rPr lang="sr-Latn-RS" dirty="0"/>
              <a:t>1. Filtriranje po tipu turističkih objekata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5029200" cy="4351338"/>
          </a:xfrm>
        </p:spPr>
        <p:txBody>
          <a:bodyPr/>
          <a:lstStyle/>
          <a:p>
            <a:r>
              <a:rPr lang="sr-Latn-RS" dirty="0" smtClean="0"/>
              <a:t>Prilikom promene select kontrole sa tipovima turističkih objekata postavlja se OGC filter i ponovno iscrtava sloj</a:t>
            </a:r>
          </a:p>
          <a:p>
            <a:r>
              <a:rPr lang="sr-Latn-RS" dirty="0" smtClean="0"/>
              <a:t>Primer postavljenog filtra: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15200" y="1447800"/>
            <a:ext cx="5105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$('#</a:t>
            </a:r>
            <a:r>
              <a:rPr lang="en-US" dirty="0" err="1"/>
              <a:t>places_type</a:t>
            </a:r>
            <a:r>
              <a:rPr lang="en-US" dirty="0"/>
              <a:t>').on('change', function() {</a:t>
            </a:r>
          </a:p>
          <a:p>
            <a:r>
              <a:rPr lang="en-US" dirty="0"/>
              <a:t>    if(</a:t>
            </a:r>
            <a:r>
              <a:rPr lang="en-US" dirty="0" err="1"/>
              <a:t>this.value</a:t>
            </a:r>
            <a:r>
              <a:rPr lang="en-US" dirty="0"/>
              <a:t> !== 'all'){</a:t>
            </a:r>
          </a:p>
          <a:p>
            <a:r>
              <a:rPr lang="en-US" dirty="0"/>
              <a:t>      </a:t>
            </a:r>
            <a:r>
              <a:rPr lang="en-US" dirty="0" err="1"/>
              <a:t>layerDomainData.filter</a:t>
            </a:r>
            <a:r>
              <a:rPr lang="en-US" dirty="0"/>
              <a:t> =  new </a:t>
            </a:r>
            <a:r>
              <a:rPr lang="en-US" dirty="0" err="1"/>
              <a:t>OpenLayers.Filter.Comparison</a:t>
            </a:r>
            <a:r>
              <a:rPr lang="en-US" dirty="0"/>
              <a:t>({</a:t>
            </a:r>
          </a:p>
          <a:p>
            <a:r>
              <a:rPr lang="en-US" dirty="0"/>
              <a:t>                              type: </a:t>
            </a:r>
            <a:r>
              <a:rPr lang="en-US" dirty="0" err="1"/>
              <a:t>OpenLayers.Filter.Comparison.EQUAL_TO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property: "type",</a:t>
            </a:r>
          </a:p>
          <a:p>
            <a:r>
              <a:rPr lang="en-US" dirty="0"/>
              <a:t>                              value: </a:t>
            </a:r>
            <a:r>
              <a:rPr lang="en-US" dirty="0" err="1"/>
              <a:t>this.value</a:t>
            </a:r>
            <a:r>
              <a:rPr lang="en-US" dirty="0"/>
              <a:t> </a:t>
            </a:r>
          </a:p>
          <a:p>
            <a:r>
              <a:rPr lang="en-US" dirty="0"/>
              <a:t>                          });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else{</a:t>
            </a:r>
          </a:p>
          <a:p>
            <a:r>
              <a:rPr lang="en-US" dirty="0"/>
              <a:t>      </a:t>
            </a:r>
            <a:r>
              <a:rPr lang="en-US" dirty="0" err="1"/>
              <a:t>layerDomainData.filter</a:t>
            </a:r>
            <a:r>
              <a:rPr lang="en-US" dirty="0"/>
              <a:t> = null;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dirty="0" err="1"/>
              <a:t>layerDomainData.refresh</a:t>
            </a:r>
            <a:r>
              <a:rPr lang="en-US" dirty="0"/>
              <a:t>({force: true});</a:t>
            </a:r>
          </a:p>
          <a:p>
            <a:r>
              <a:rPr lang="en-US" dirty="0"/>
              <a:t>});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2579906"/>
            <a:ext cx="6858000" cy="42780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smtClean="0"/>
              <a:t>&lt;ogc:Filter xmlns:ogc="http://www.opengis.net/ogc"&gt;</a:t>
            </a:r>
          </a:p>
          <a:p>
            <a:r>
              <a:rPr lang="en-US" sz="1600" smtClean="0"/>
              <a:t>	&lt;ogc:And&gt;</a:t>
            </a:r>
          </a:p>
          <a:p>
            <a:r>
              <a:rPr lang="en-US" sz="1600" smtClean="0"/>
              <a:t>		&lt;ogc:PropertyIsEqualTo matchCase="true"&gt;</a:t>
            </a:r>
          </a:p>
          <a:p>
            <a:r>
              <a:rPr lang="en-US" sz="1600" smtClean="0"/>
              <a:t>			&lt;ogc:PropertyName&gt;type&lt;/ogc:PropertyName&gt;</a:t>
            </a:r>
          </a:p>
          <a:p>
            <a:r>
              <a:rPr lang="en-US" sz="1600" smtClean="0"/>
              <a:t>			&lt;ogc:Literal&gt;restaurant&lt;/ogc:Literal&gt;</a:t>
            </a:r>
          </a:p>
          <a:p>
            <a:r>
              <a:rPr lang="en-US" sz="1600" smtClean="0"/>
              <a:t>		&lt;/ogc:PropertyIsEqualTo&gt;&lt;ogc:BBOX&gt;</a:t>
            </a:r>
          </a:p>
          <a:p>
            <a:r>
              <a:rPr lang="en-US" sz="1600" smtClean="0"/>
              <a:t>		&lt;ogc:PropertyName&gt;geom&lt;/ogc:PropertyName&gt;</a:t>
            </a:r>
          </a:p>
          <a:p>
            <a:r>
              <a:rPr lang="en-US" sz="1600" smtClean="0"/>
              <a:t>		&lt;gml:Envelope xmlns:gml="http://www.opengis.net/gml" srsName="EPSG:900913"&gt;</a:t>
            </a:r>
          </a:p>
          <a:p>
            <a:r>
              <a:rPr lang="en-US" sz="1600" smtClean="0"/>
              <a:t>			&lt;gml:lowerCorner&gt;2434415.0037765 5358601.1515375&lt;/gml:lowerCorner&gt;</a:t>
            </a:r>
          </a:p>
          <a:p>
            <a:r>
              <a:rPr lang="en-US" sz="1600" smtClean="0"/>
              <a:t>			&lt;gml:upperCorner&gt;2440778.3863805 5364142.8360875&lt;/gml:upperCorner&gt;</a:t>
            </a:r>
          </a:p>
          <a:p>
            <a:r>
              <a:rPr lang="en-US" sz="1600" smtClean="0"/>
              <a:t>		&lt;/gml:Envelope&gt;&lt;/ogc:BBOX&gt;</a:t>
            </a:r>
          </a:p>
          <a:p>
            <a:r>
              <a:rPr lang="en-US" sz="1600" smtClean="0"/>
              <a:t>	&lt;/ogc:And&gt;</a:t>
            </a:r>
          </a:p>
          <a:p>
            <a:r>
              <a:rPr lang="en-US" sz="1600" smtClean="0"/>
              <a:t>&lt;/ogc:Filter&gt;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631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9" y="762000"/>
            <a:ext cx="11960366" cy="5796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11353800" cy="777874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2. Prikaz </a:t>
            </a:r>
            <a:r>
              <a:rPr lang="sr-Latn-RS" dirty="0"/>
              <a:t>puteva u blizini turističkih objekata (tačka – linija</a:t>
            </a:r>
            <a:r>
              <a:rPr lang="en-US" dirty="0"/>
              <a:t>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05799" y="2438400"/>
            <a:ext cx="3442063" cy="762000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8695" y="-180595"/>
            <a:ext cx="11963400" cy="688024"/>
          </a:xfrm>
        </p:spPr>
        <p:txBody>
          <a:bodyPr>
            <a:normAutofit/>
          </a:bodyPr>
          <a:lstStyle/>
          <a:p>
            <a:r>
              <a:rPr lang="sr-Latn-RS" sz="3100" dirty="0"/>
              <a:t>2. Prikaz puteva u blizini turističkih objekata (tačka – linija</a:t>
            </a:r>
            <a:r>
              <a:rPr lang="en-US" sz="3100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43486" y="732106"/>
            <a:ext cx="5029200" cy="457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Kreiranje</a:t>
            </a:r>
            <a:r>
              <a:rPr lang="en-US" dirty="0" smtClean="0"/>
              <a:t> </a:t>
            </a:r>
            <a:r>
              <a:rPr lang="en-US" dirty="0" err="1" smtClean="0"/>
              <a:t>sloja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vizualizaciju</a:t>
            </a:r>
            <a:r>
              <a:rPr lang="en-US" dirty="0" smtClean="0"/>
              <a:t> </a:t>
            </a:r>
            <a:r>
              <a:rPr lang="en-US" dirty="0" err="1" smtClean="0"/>
              <a:t>upita</a:t>
            </a:r>
            <a:r>
              <a:rPr lang="en-US" dirty="0"/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664698" y="1239535"/>
            <a:ext cx="449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layerRoadsHighlightedFirstTime</a:t>
            </a:r>
            <a:r>
              <a:rPr lang="en-US" dirty="0"/>
              <a:t> = true;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layerRoadsHighlighted</a:t>
            </a:r>
            <a:r>
              <a:rPr lang="en-US" dirty="0"/>
              <a:t> = new </a:t>
            </a:r>
            <a:r>
              <a:rPr lang="en-US" dirty="0" err="1"/>
              <a:t>OpenLayers.Layer.WMS</a:t>
            </a:r>
            <a:r>
              <a:rPr lang="en-US" dirty="0"/>
              <a:t>( "Highlighted Roads",</a:t>
            </a:r>
          </a:p>
          <a:p>
            <a:r>
              <a:rPr lang="en-US" dirty="0"/>
              <a:t>	"http://localhost:8080/</a:t>
            </a:r>
            <a:r>
              <a:rPr lang="en-US" dirty="0" err="1"/>
              <a:t>geoserver</a:t>
            </a:r>
            <a:r>
              <a:rPr lang="en-US" dirty="0"/>
              <a:t>/</a:t>
            </a:r>
            <a:r>
              <a:rPr lang="en-US" dirty="0" err="1"/>
              <a:t>serbia_new</a:t>
            </a:r>
            <a:r>
              <a:rPr lang="en-US" dirty="0"/>
              <a:t>/</a:t>
            </a:r>
            <a:r>
              <a:rPr lang="en-US" dirty="0" err="1"/>
              <a:t>wms</a:t>
            </a:r>
            <a:r>
              <a:rPr lang="en-US" dirty="0"/>
              <a:t>",</a:t>
            </a:r>
          </a:p>
          <a:p>
            <a:r>
              <a:rPr lang="en-US" dirty="0" smtClean="0"/>
              <a:t>   {</a:t>
            </a:r>
            <a:endParaRPr lang="en-US" dirty="0"/>
          </a:p>
          <a:p>
            <a:r>
              <a:rPr lang="en-US" dirty="0" smtClean="0"/>
              <a:t>   layers</a:t>
            </a:r>
            <a:r>
              <a:rPr lang="en-US" dirty="0"/>
              <a:t>: 'serbia_new:gis.osm_roads_free_1',</a:t>
            </a:r>
          </a:p>
          <a:p>
            <a:r>
              <a:rPr lang="en-US" dirty="0" smtClean="0"/>
              <a:t>   transparent</a:t>
            </a:r>
            <a:r>
              <a:rPr lang="en-US" dirty="0"/>
              <a:t>: true</a:t>
            </a:r>
          </a:p>
          <a:p>
            <a:r>
              <a:rPr lang="en-US" dirty="0" smtClean="0"/>
              <a:t>   },</a:t>
            </a:r>
            <a:endParaRPr lang="en-US" dirty="0"/>
          </a:p>
          <a:p>
            <a:r>
              <a:rPr lang="en-US" dirty="0"/>
              <a:t>  {</a:t>
            </a:r>
          </a:p>
          <a:p>
            <a:r>
              <a:rPr lang="en-US" dirty="0"/>
              <a:t>    </a:t>
            </a:r>
            <a:r>
              <a:rPr lang="en-US" dirty="0" err="1"/>
              <a:t>isBaseLayer</a:t>
            </a:r>
            <a:r>
              <a:rPr lang="en-US" dirty="0"/>
              <a:t>: false,</a:t>
            </a:r>
          </a:p>
          <a:p>
            <a:r>
              <a:rPr lang="en-US" dirty="0"/>
              <a:t>    opacity: 1</a:t>
            </a:r>
          </a:p>
          <a:p>
            <a:r>
              <a:rPr lang="en-US" dirty="0"/>
              <a:t>  });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/>
          </p:nvPr>
        </p:nvSpPr>
        <p:spPr>
          <a:xfrm>
            <a:off x="6019800" y="572612"/>
            <a:ext cx="5715000" cy="776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Prevo</a:t>
            </a:r>
            <a:r>
              <a:rPr lang="sr-Latn-RS" dirty="0" smtClean="0"/>
              <a:t>đenje lokacije objekta u odgovarajuću projekciju, postavljanje CQL filtera i ponovno iscrtavanje sloja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48400" y="1348800"/>
            <a:ext cx="6096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$("#button-show-roads").click(function(){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var</a:t>
            </a:r>
            <a:r>
              <a:rPr lang="en-US" sz="1600" dirty="0"/>
              <a:t> r1 = $("#radius").</a:t>
            </a:r>
            <a:r>
              <a:rPr lang="en-US" sz="1600" dirty="0" err="1"/>
              <a:t>val</a:t>
            </a:r>
            <a:r>
              <a:rPr lang="en-US" sz="1600" dirty="0"/>
              <a:t>();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selectedArray</a:t>
            </a:r>
            <a:r>
              <a:rPr lang="en-US" sz="1600" dirty="0"/>
              <a:t> = </a:t>
            </a:r>
            <a:r>
              <a:rPr lang="en-US" sz="1600" dirty="0" err="1"/>
              <a:t>layerDomainData.selectedFeatures</a:t>
            </a:r>
            <a:r>
              <a:rPr lang="en-US" sz="1600" dirty="0"/>
              <a:t>;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var</a:t>
            </a:r>
            <a:r>
              <a:rPr lang="en-US" sz="1600" dirty="0"/>
              <a:t> x = </a:t>
            </a:r>
            <a:r>
              <a:rPr lang="en-US" sz="1600" dirty="0" err="1"/>
              <a:t>selectedArray</a:t>
            </a:r>
            <a:r>
              <a:rPr lang="en-US" sz="1600" dirty="0"/>
              <a:t>[0].</a:t>
            </a:r>
            <a:r>
              <a:rPr lang="en-US" sz="1600" dirty="0" err="1"/>
              <a:t>geometry.x</a:t>
            </a:r>
            <a:r>
              <a:rPr lang="en-US" sz="1600" dirty="0"/>
              <a:t>;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var</a:t>
            </a:r>
            <a:r>
              <a:rPr lang="en-US" sz="1600" dirty="0"/>
              <a:t> y = </a:t>
            </a:r>
            <a:r>
              <a:rPr lang="en-US" sz="1600" dirty="0" err="1"/>
              <a:t>selectedArray</a:t>
            </a:r>
            <a:r>
              <a:rPr lang="en-US" sz="1600" dirty="0"/>
              <a:t>[0].</a:t>
            </a:r>
            <a:r>
              <a:rPr lang="en-US" sz="1600" dirty="0" err="1"/>
              <a:t>geometry.y</a:t>
            </a:r>
            <a:r>
              <a:rPr lang="en-US" sz="1600" dirty="0"/>
              <a:t>;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var</a:t>
            </a:r>
            <a:r>
              <a:rPr lang="en-US" sz="1600" dirty="0"/>
              <a:t> projWGS84 = new </a:t>
            </a:r>
            <a:r>
              <a:rPr lang="en-US" sz="1600" dirty="0" err="1"/>
              <a:t>OpenLayers.Projection</a:t>
            </a:r>
            <a:r>
              <a:rPr lang="en-US" sz="1600" dirty="0"/>
              <a:t>("EPSG:4326");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var</a:t>
            </a:r>
            <a:r>
              <a:rPr lang="en-US" sz="1600" dirty="0"/>
              <a:t> proj900913 = new </a:t>
            </a:r>
            <a:r>
              <a:rPr lang="en-US" sz="1600" dirty="0" err="1"/>
              <a:t>OpenLayers.Projection</a:t>
            </a:r>
            <a:r>
              <a:rPr lang="en-US" sz="1600" dirty="0"/>
              <a:t>("EPSG:900913");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originalPoint</a:t>
            </a:r>
            <a:r>
              <a:rPr lang="en-US" sz="1600" dirty="0"/>
              <a:t> = new </a:t>
            </a:r>
            <a:r>
              <a:rPr lang="en-US" sz="1600" dirty="0" err="1"/>
              <a:t>OpenLayers.Geometry.Point</a:t>
            </a:r>
            <a:r>
              <a:rPr lang="en-US" sz="1600" dirty="0"/>
              <a:t>(x, y);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transformedPoint</a:t>
            </a:r>
            <a:r>
              <a:rPr lang="en-US" sz="1600" dirty="0"/>
              <a:t> = </a:t>
            </a:r>
            <a:r>
              <a:rPr lang="en-US" sz="1600" dirty="0" err="1"/>
              <a:t>originalPoint.transform</a:t>
            </a:r>
            <a:r>
              <a:rPr lang="en-US" sz="1600" dirty="0"/>
              <a:t>(proj900913, projWGS84);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layerRoadsHighlighted.params</a:t>
            </a:r>
            <a:r>
              <a:rPr lang="en-US" sz="1600" dirty="0"/>
              <a:t>["CQL_FILTER"] = "DWITHIN(</a:t>
            </a:r>
            <a:r>
              <a:rPr lang="en-US" sz="1600" dirty="0" err="1"/>
              <a:t>geom</a:t>
            </a:r>
            <a:r>
              <a:rPr lang="en-US" sz="1600" dirty="0"/>
              <a:t>," + </a:t>
            </a:r>
            <a:r>
              <a:rPr lang="en-US" sz="1600" dirty="0" err="1"/>
              <a:t>transformedPoint</a:t>
            </a:r>
            <a:r>
              <a:rPr lang="en-US" sz="1600" dirty="0"/>
              <a:t> +"," + (r1 * r) + ",kilometers)"</a:t>
            </a:r>
          </a:p>
          <a:p>
            <a:r>
              <a:rPr lang="en-US" sz="1600" dirty="0"/>
              <a:t>	if(</a:t>
            </a:r>
            <a:r>
              <a:rPr lang="en-US" sz="1600" dirty="0" err="1"/>
              <a:t>layerRoadsHighlightedFirstTime</a:t>
            </a:r>
            <a:r>
              <a:rPr lang="en-US" sz="1600" dirty="0"/>
              <a:t> == true){</a:t>
            </a:r>
          </a:p>
          <a:p>
            <a:r>
              <a:rPr lang="en-US" sz="1600" dirty="0"/>
              <a:t>		</a:t>
            </a:r>
            <a:r>
              <a:rPr lang="en-US" sz="1600" dirty="0" err="1"/>
              <a:t>map.addLayer</a:t>
            </a:r>
            <a:r>
              <a:rPr lang="en-US" sz="1600" dirty="0"/>
              <a:t>(</a:t>
            </a:r>
            <a:r>
              <a:rPr lang="en-US" sz="1600" dirty="0" err="1"/>
              <a:t>layerRoadsHighlighted</a:t>
            </a:r>
            <a:r>
              <a:rPr lang="en-US" sz="1600" dirty="0"/>
              <a:t>);</a:t>
            </a:r>
          </a:p>
          <a:p>
            <a:r>
              <a:rPr lang="en-US" sz="1600" dirty="0"/>
              <a:t>		</a:t>
            </a:r>
            <a:r>
              <a:rPr lang="en-US" sz="1600" dirty="0" err="1"/>
              <a:t>layerRoadsHighlightedFirstTime</a:t>
            </a:r>
            <a:r>
              <a:rPr lang="en-US" sz="1600" dirty="0"/>
              <a:t> = false;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	else </a:t>
            </a:r>
            <a:r>
              <a:rPr lang="en-US" sz="1600" dirty="0" err="1"/>
              <a:t>layerRoadsHighlighted.redraw</a:t>
            </a:r>
            <a:r>
              <a:rPr lang="en-US" sz="1600" dirty="0"/>
              <a:t>(true</a:t>
            </a:r>
            <a:r>
              <a:rPr lang="en-US" sz="1600" dirty="0" smtClean="0"/>
              <a:t>);});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458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9" y="779516"/>
            <a:ext cx="11898582" cy="5766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11353800" cy="777874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3. </a:t>
            </a:r>
            <a:r>
              <a:rPr lang="en-US" dirty="0" err="1" smtClean="0"/>
              <a:t>Turi</a:t>
            </a:r>
            <a:r>
              <a:rPr lang="sr-Latn-RS" dirty="0"/>
              <a:t>stički objekti u blizini izabrane reke (linija – tačka</a:t>
            </a:r>
            <a:r>
              <a:rPr lang="en-US" dirty="0"/>
              <a:t>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29600" y="3124200"/>
            <a:ext cx="3505200" cy="685800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1535"/>
            <a:ext cx="12192000" cy="672150"/>
          </a:xfrm>
        </p:spPr>
        <p:txBody>
          <a:bodyPr>
            <a:normAutofit/>
          </a:bodyPr>
          <a:lstStyle/>
          <a:p>
            <a:r>
              <a:rPr lang="sr-Latn-RS" dirty="0" smtClean="0"/>
              <a:t>3. </a:t>
            </a:r>
            <a:r>
              <a:rPr lang="en-US" dirty="0" err="1" smtClean="0"/>
              <a:t>Turi</a:t>
            </a:r>
            <a:r>
              <a:rPr lang="sr-Latn-RS" dirty="0"/>
              <a:t>stički objekti u blizini izabrane reke (linija – tačka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524000"/>
            <a:ext cx="668684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$("#button-show-places-near-river").click(function(){</a:t>
            </a:r>
          </a:p>
          <a:p>
            <a:r>
              <a:rPr lang="en-US" sz="1600" dirty="0"/>
              <a:t>  	</a:t>
            </a:r>
            <a:r>
              <a:rPr lang="en-US" sz="1600" dirty="0" err="1"/>
              <a:t>var</a:t>
            </a:r>
            <a:r>
              <a:rPr lang="en-US" sz="1600" dirty="0"/>
              <a:t> r1 = $("#distance-from-river").</a:t>
            </a:r>
            <a:r>
              <a:rPr lang="en-US" sz="1600" dirty="0" err="1"/>
              <a:t>val</a:t>
            </a:r>
            <a:r>
              <a:rPr lang="en-US" sz="1600" dirty="0"/>
              <a:t>();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var</a:t>
            </a:r>
            <a:r>
              <a:rPr lang="en-US" sz="1600" dirty="0"/>
              <a:t> projWGS84 = new </a:t>
            </a:r>
            <a:r>
              <a:rPr lang="en-US" sz="1600" dirty="0" err="1"/>
              <a:t>OpenLayers.Projection</a:t>
            </a:r>
            <a:r>
              <a:rPr lang="en-US" sz="1600" dirty="0"/>
              <a:t>("EPSG:4326");</a:t>
            </a:r>
          </a:p>
          <a:p>
            <a:r>
              <a:rPr lang="en-US" sz="1600" dirty="0"/>
              <a:t>		</a:t>
            </a:r>
            <a:r>
              <a:rPr lang="en-US" sz="1600" dirty="0" err="1"/>
              <a:t>var</a:t>
            </a:r>
            <a:r>
              <a:rPr lang="en-US" sz="1600" dirty="0"/>
              <a:t> proj900913 = new </a:t>
            </a:r>
            <a:r>
              <a:rPr lang="en-US" sz="1600" dirty="0" err="1"/>
              <a:t>OpenLayers.Projection</a:t>
            </a:r>
            <a:r>
              <a:rPr lang="en-US" sz="1600" dirty="0"/>
              <a:t>("EPSG:900913");</a:t>
            </a:r>
          </a:p>
          <a:p>
            <a:r>
              <a:rPr lang="en-US" sz="1600" dirty="0"/>
              <a:t>		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arrayOfVertices</a:t>
            </a:r>
            <a:r>
              <a:rPr lang="en-US" sz="1600" dirty="0"/>
              <a:t> = </a:t>
            </a:r>
            <a:r>
              <a:rPr lang="en-US" sz="1600" dirty="0" err="1"/>
              <a:t>layerWaterwaysWFS.selectedFeatures</a:t>
            </a:r>
            <a:r>
              <a:rPr lang="en-US" sz="1600" dirty="0"/>
              <a:t>[0].</a:t>
            </a:r>
            <a:r>
              <a:rPr lang="en-US" sz="1600" dirty="0" err="1"/>
              <a:t>geometry.getVertices</a:t>
            </a:r>
            <a:r>
              <a:rPr lang="en-US" sz="1600" dirty="0"/>
              <a:t>();</a:t>
            </a:r>
          </a:p>
          <a:p>
            <a:r>
              <a:rPr lang="en-US" sz="1600" dirty="0"/>
              <a:t>		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arrayOfPoints</a:t>
            </a:r>
            <a:r>
              <a:rPr lang="en-US" sz="1600" dirty="0"/>
              <a:t> = new Array();</a:t>
            </a:r>
          </a:p>
          <a:p>
            <a:r>
              <a:rPr lang="en-US" sz="1600" dirty="0"/>
              <a:t>		for(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=0; </a:t>
            </a:r>
            <a:r>
              <a:rPr lang="en-US" sz="1600" dirty="0" err="1"/>
              <a:t>i</a:t>
            </a:r>
            <a:r>
              <a:rPr lang="en-US" sz="1600" dirty="0"/>
              <a:t>&lt; </a:t>
            </a:r>
            <a:r>
              <a:rPr lang="en-US" sz="1600" dirty="0" err="1"/>
              <a:t>arrayOfVertices.length</a:t>
            </a:r>
            <a:r>
              <a:rPr lang="en-US" sz="1600" dirty="0"/>
              <a:t>; </a:t>
            </a:r>
            <a:r>
              <a:rPr lang="en-US" sz="1600" dirty="0" err="1"/>
              <a:t>i</a:t>
            </a:r>
            <a:r>
              <a:rPr lang="en-US" sz="1600" dirty="0"/>
              <a:t>++){</a:t>
            </a:r>
          </a:p>
          <a:p>
            <a:r>
              <a:rPr lang="en-US" sz="1600" dirty="0"/>
              <a:t>			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originalPoint</a:t>
            </a:r>
            <a:r>
              <a:rPr lang="en-US" sz="1600" dirty="0"/>
              <a:t> = new </a:t>
            </a:r>
            <a:r>
              <a:rPr lang="en-US" sz="1600" dirty="0" err="1"/>
              <a:t>OpenLayers.Geometry.Point</a:t>
            </a:r>
            <a:r>
              <a:rPr lang="en-US" sz="1600" dirty="0"/>
              <a:t>(</a:t>
            </a:r>
            <a:r>
              <a:rPr lang="en-US" sz="1600" dirty="0" err="1"/>
              <a:t>arrayOfVertices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].x, </a:t>
            </a:r>
            <a:r>
              <a:rPr lang="en-US" sz="1600" dirty="0" err="1"/>
              <a:t>arrayOfVertices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].y);</a:t>
            </a:r>
          </a:p>
          <a:p>
            <a:r>
              <a:rPr lang="en-US" sz="1600" dirty="0"/>
              <a:t>			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transformedPoint</a:t>
            </a:r>
            <a:r>
              <a:rPr lang="en-US" sz="1600" dirty="0"/>
              <a:t> = </a:t>
            </a:r>
            <a:r>
              <a:rPr lang="en-US" sz="1600" dirty="0" err="1"/>
              <a:t>originalPoint.transform</a:t>
            </a:r>
            <a:r>
              <a:rPr lang="en-US" sz="1600" dirty="0"/>
              <a:t>(proj900913, projWGS84</a:t>
            </a:r>
            <a:r>
              <a:rPr lang="en-US" sz="1600" dirty="0" smtClean="0"/>
              <a:t>);</a:t>
            </a:r>
            <a:r>
              <a:rPr lang="en-US" sz="1600" dirty="0"/>
              <a:t>			</a:t>
            </a:r>
            <a:r>
              <a:rPr lang="en-US" sz="1600" dirty="0" err="1"/>
              <a:t>arrayOfPoints.push</a:t>
            </a:r>
            <a:r>
              <a:rPr lang="en-US" sz="1600" dirty="0"/>
              <a:t>(</a:t>
            </a:r>
            <a:r>
              <a:rPr lang="en-US" sz="1600" dirty="0" err="1"/>
              <a:t>transformedPoint</a:t>
            </a:r>
            <a:r>
              <a:rPr lang="en-US" sz="1600" dirty="0" smtClean="0"/>
              <a:t>);}</a:t>
            </a:r>
            <a:endParaRPr lang="en-US" sz="1600" dirty="0"/>
          </a:p>
          <a:p>
            <a:r>
              <a:rPr lang="en-US" sz="1600" dirty="0" err="1" smtClean="0"/>
              <a:t>var</a:t>
            </a:r>
            <a:r>
              <a:rPr lang="en-US" sz="1600" dirty="0" smtClean="0"/>
              <a:t> </a:t>
            </a:r>
            <a:r>
              <a:rPr lang="en-US" sz="1600" dirty="0" err="1"/>
              <a:t>lineString</a:t>
            </a:r>
            <a:r>
              <a:rPr lang="en-US" sz="1600" dirty="0"/>
              <a:t> = new </a:t>
            </a:r>
            <a:r>
              <a:rPr lang="en-US" sz="1600" dirty="0" err="1"/>
              <a:t>OpenLayers.Geometry.LineString</a:t>
            </a:r>
            <a:r>
              <a:rPr lang="en-US" sz="1600" dirty="0"/>
              <a:t>(</a:t>
            </a:r>
            <a:r>
              <a:rPr lang="en-US" sz="1600" dirty="0" err="1"/>
              <a:t>arrayOfPoints</a:t>
            </a:r>
            <a:r>
              <a:rPr lang="en-US" sz="1600" dirty="0" smtClean="0"/>
              <a:t>);</a:t>
            </a:r>
            <a:endParaRPr lang="en-US" sz="1600" dirty="0"/>
          </a:p>
          <a:p>
            <a:r>
              <a:rPr lang="en-US" sz="1600" dirty="0"/>
              <a:t>	</a:t>
            </a:r>
            <a:r>
              <a:rPr lang="en-US" sz="1600" dirty="0" err="1"/>
              <a:t>layerTourHighlighted.params</a:t>
            </a:r>
            <a:r>
              <a:rPr lang="en-US" sz="1600" dirty="0"/>
              <a:t>["CQL_FILTER"] = "DWITHIN(</a:t>
            </a:r>
            <a:r>
              <a:rPr lang="en-US" sz="1600" dirty="0" err="1"/>
              <a:t>geom</a:t>
            </a:r>
            <a:r>
              <a:rPr lang="en-US" sz="1600" dirty="0"/>
              <a:t>," + </a:t>
            </a:r>
            <a:r>
              <a:rPr lang="en-US" sz="1600" dirty="0" err="1"/>
              <a:t>lineString</a:t>
            </a:r>
            <a:r>
              <a:rPr lang="en-US" sz="1600" dirty="0"/>
              <a:t> +"," + (r1 * r) + ",kilometers)";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4600" y="1515291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if(</a:t>
            </a:r>
            <a:r>
              <a:rPr lang="en-US" sz="1600" dirty="0" err="1"/>
              <a:t>layerTourHighlightedFirstTime</a:t>
            </a:r>
            <a:r>
              <a:rPr lang="en-US" sz="1600" dirty="0"/>
              <a:t> == true){</a:t>
            </a:r>
          </a:p>
          <a:p>
            <a:r>
              <a:rPr lang="en-US" sz="1600" dirty="0"/>
              <a:t>		</a:t>
            </a:r>
            <a:r>
              <a:rPr lang="en-US" sz="1600" dirty="0" err="1"/>
              <a:t>map.addLayer</a:t>
            </a:r>
            <a:r>
              <a:rPr lang="en-US" sz="1600" dirty="0"/>
              <a:t>(</a:t>
            </a:r>
            <a:r>
              <a:rPr lang="en-US" sz="1600" dirty="0" err="1"/>
              <a:t>layerTourHighlighted</a:t>
            </a:r>
            <a:r>
              <a:rPr lang="en-US" sz="1600" dirty="0"/>
              <a:t>);</a:t>
            </a:r>
          </a:p>
          <a:p>
            <a:r>
              <a:rPr lang="en-US" sz="1600" dirty="0"/>
              <a:t>		</a:t>
            </a:r>
            <a:r>
              <a:rPr lang="en-US" sz="1600" dirty="0" err="1"/>
              <a:t>layerTourHighlightedFirstTime</a:t>
            </a:r>
            <a:r>
              <a:rPr lang="en-US" sz="1600" dirty="0"/>
              <a:t> = false;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	else </a:t>
            </a:r>
            <a:r>
              <a:rPr lang="en-US" sz="1600" dirty="0" err="1"/>
              <a:t>layerTourHighlighted.redraw</a:t>
            </a:r>
            <a:r>
              <a:rPr lang="en-US" sz="1600" dirty="0"/>
              <a:t>(true);</a:t>
            </a:r>
          </a:p>
          <a:p>
            <a:r>
              <a:rPr lang="en-US" sz="1600" dirty="0" err="1" smtClean="0"/>
              <a:t>layerDomainData.filter</a:t>
            </a:r>
            <a:r>
              <a:rPr lang="en-US" sz="1600" dirty="0" smtClean="0"/>
              <a:t> </a:t>
            </a:r>
            <a:r>
              <a:rPr lang="en-US" sz="1600" dirty="0"/>
              <a:t>= new </a:t>
            </a:r>
            <a:r>
              <a:rPr lang="en-US" sz="1600" dirty="0" err="1"/>
              <a:t>OpenLayers.Filter.Spatial</a:t>
            </a:r>
            <a:r>
              <a:rPr lang="en-US" sz="1600" dirty="0"/>
              <a:t>({</a:t>
            </a:r>
          </a:p>
          <a:p>
            <a:r>
              <a:rPr lang="en-US" sz="1600" dirty="0"/>
              <a:t>            type: </a:t>
            </a:r>
            <a:r>
              <a:rPr lang="en-US" sz="1600" dirty="0" err="1"/>
              <a:t>OpenLayers.Filter.Spatial.DWITHIN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property: "</a:t>
            </a:r>
            <a:r>
              <a:rPr lang="en-US" sz="1600" dirty="0" err="1"/>
              <a:t>geom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value: </a:t>
            </a:r>
            <a:r>
              <a:rPr lang="en-US" sz="1600" dirty="0" err="1"/>
              <a:t>lineString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distance: r * r1,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distanceUnits</a:t>
            </a:r>
            <a:r>
              <a:rPr lang="en-US" sz="1600" dirty="0"/>
              <a:t>: "kilometers",</a:t>
            </a:r>
          </a:p>
          <a:p>
            <a:r>
              <a:rPr lang="en-US" sz="1600" dirty="0"/>
              <a:t>            projection: "EPSG:4326"</a:t>
            </a:r>
          </a:p>
          <a:p>
            <a:r>
              <a:rPr lang="en-US" sz="1600" dirty="0"/>
              <a:t>        });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layerDomainData.refresh</a:t>
            </a:r>
            <a:r>
              <a:rPr lang="en-US" sz="1600" dirty="0"/>
              <a:t>({</a:t>
            </a:r>
            <a:r>
              <a:rPr lang="en-US" sz="1600" dirty="0" err="1"/>
              <a:t>force:true</a:t>
            </a:r>
            <a:r>
              <a:rPr lang="en-US" sz="1600" dirty="0"/>
              <a:t>});</a:t>
            </a:r>
          </a:p>
          <a:p>
            <a:r>
              <a:rPr lang="en-US" sz="1600" dirty="0"/>
              <a:t>  });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656323"/>
            <a:ext cx="11582400" cy="699451"/>
          </a:xfrm>
        </p:spPr>
        <p:txBody>
          <a:bodyPr>
            <a:normAutofit/>
          </a:bodyPr>
          <a:lstStyle/>
          <a:p>
            <a:r>
              <a:rPr lang="sr-Latn-RS" dirty="0" smtClean="0"/>
              <a:t>Preuzima se postavljeni radijus i geometrija izabrane reke koja se prevodi u odgovarajuću projekciju i koriste</a:t>
            </a:r>
            <a:r>
              <a:rPr lang="en-US" dirty="0" smtClean="0"/>
              <a:t> se</a:t>
            </a:r>
            <a:r>
              <a:rPr lang="sr-Latn-RS" dirty="0" smtClean="0"/>
              <a:t> za formiranje DWITHIN OGC prostornog upita i ponovo</a:t>
            </a:r>
            <a:r>
              <a:rPr lang="en-US" dirty="0" smtClean="0"/>
              <a:t> se</a:t>
            </a:r>
            <a:r>
              <a:rPr lang="sr-Latn-RS" dirty="0" smtClean="0"/>
              <a:t> iscrtava sloj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4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9" y="762000"/>
            <a:ext cx="11898582" cy="5766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-152400"/>
            <a:ext cx="11621331" cy="777874"/>
          </a:xfrm>
        </p:spPr>
        <p:txBody>
          <a:bodyPr>
            <a:normAutofit fontScale="90000"/>
          </a:bodyPr>
          <a:lstStyle/>
          <a:p>
            <a:r>
              <a:rPr lang="en-US" dirty="0"/>
              <a:t>4.</a:t>
            </a:r>
            <a:r>
              <a:rPr lang="sr-Latn-RS" dirty="0"/>
              <a:t> POIS u izabranom tipu površina (</a:t>
            </a:r>
            <a:r>
              <a:rPr lang="sr-Latn-RS" i="1" dirty="0"/>
              <a:t>landuse</a:t>
            </a:r>
            <a:r>
              <a:rPr lang="sr-Latn-RS" dirty="0"/>
              <a:t>) (poligon – tačka)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29600" y="3733800"/>
            <a:ext cx="3429000" cy="762000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Korišćene tehnologije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Geoserver</a:t>
            </a:r>
            <a:endParaRPr lang="en-US" dirty="0"/>
          </a:p>
          <a:p>
            <a:r>
              <a:rPr lang="sr-Latn-RS" dirty="0" smtClean="0"/>
              <a:t>PostGis (PostGres) baza podataka</a:t>
            </a:r>
          </a:p>
          <a:p>
            <a:r>
              <a:rPr lang="sr-Latn-RS" dirty="0"/>
              <a:t>OpenLayers </a:t>
            </a:r>
            <a:r>
              <a:rPr lang="sr-Latn-RS" dirty="0" smtClean="0"/>
              <a:t>2 javascript biblioteka za mapiranje</a:t>
            </a:r>
            <a:endParaRPr lang="en-US" dirty="0"/>
          </a:p>
          <a:p>
            <a:r>
              <a:rPr lang="sr-Latn-RS" dirty="0" smtClean="0"/>
              <a:t>jQuery i Bootstrap javascript biblioteke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29" y="4604445"/>
            <a:ext cx="4448678" cy="1029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99" y="4604445"/>
            <a:ext cx="3811060" cy="902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9" y="3890963"/>
            <a:ext cx="2286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34" y="3476724"/>
            <a:ext cx="3829244" cy="936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373947"/>
            <a:ext cx="4405973" cy="20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</a:t>
            </a:r>
            <a:r>
              <a:rPr lang="sr-Latn-RS" dirty="0"/>
              <a:t> POIS u izabranom tipu površina (</a:t>
            </a:r>
            <a:r>
              <a:rPr lang="sr-Latn-RS" i="1" dirty="0"/>
              <a:t>landuse</a:t>
            </a:r>
            <a:r>
              <a:rPr lang="sr-Latn-RS" dirty="0"/>
              <a:t>) (poligon – tačka</a:t>
            </a:r>
            <a:r>
              <a:rPr lang="sr-Latn-R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Na osnovu izabranog tipa površina postavlja se CQL prostorni </a:t>
            </a:r>
            <a:r>
              <a:rPr lang="sr-Latn-RS" dirty="0"/>
              <a:t>INTERSECTS </a:t>
            </a:r>
            <a:r>
              <a:rPr lang="sr-Latn-RS" dirty="0" smtClean="0"/>
              <a:t>upit </a:t>
            </a:r>
            <a:r>
              <a:rPr lang="sr-Latn-RS" dirty="0"/>
              <a:t>i </a:t>
            </a:r>
            <a:r>
              <a:rPr lang="sr-Latn-RS" dirty="0" smtClean="0"/>
              <a:t>pri tome se koriste funkcije </a:t>
            </a:r>
            <a:r>
              <a:rPr lang="sr-Latn-RS" i="1" dirty="0" smtClean="0"/>
              <a:t>queryCollection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sr-Latn-RS" i="1" dirty="0" smtClean="0"/>
              <a:t>collectGeometries</a:t>
            </a:r>
            <a:r>
              <a:rPr lang="sr-Latn-RS" dirty="0" smtClean="0"/>
              <a:t> koje koristi Geoserver da bi na serveru preuzeo potrebne podatke koji predstavljaju drugi parametar INTERSECTS upita. </a:t>
            </a:r>
          </a:p>
          <a:p>
            <a:r>
              <a:rPr lang="sr-Latn-RS" dirty="0" smtClean="0"/>
              <a:t>Na ovaj način se smanjuje veličina URL-a zahteva</a:t>
            </a:r>
          </a:p>
          <a:p>
            <a:r>
              <a:rPr lang="sr-Latn-RS" dirty="0" smtClean="0"/>
              <a:t>Potrebno je dodati Geoserver </a:t>
            </a:r>
            <a:r>
              <a:rPr lang="en-US" i="1" dirty="0" err="1" smtClean="0"/>
              <a:t>querylayer</a:t>
            </a:r>
            <a:r>
              <a:rPr lang="sr-Latn-RS" dirty="0"/>
              <a:t> </a:t>
            </a:r>
            <a:r>
              <a:rPr lang="sr-Latn-RS" dirty="0" smtClean="0"/>
              <a:t>modul da bi navedeni upit bio moguć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85449" y="1825625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$("#button-show-places-in-selected-</a:t>
            </a:r>
            <a:r>
              <a:rPr lang="en-US" dirty="0" err="1"/>
              <a:t>landuse</a:t>
            </a:r>
            <a:r>
              <a:rPr lang="en-US" dirty="0"/>
              <a:t>").click(function(){</a:t>
            </a:r>
          </a:p>
          <a:p>
            <a:r>
              <a:rPr lang="en-US" dirty="0"/>
              <a:t>  	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bbox</a:t>
            </a:r>
            <a:r>
              <a:rPr lang="en-US" dirty="0"/>
              <a:t> = </a:t>
            </a:r>
            <a:r>
              <a:rPr lang="en-US" dirty="0" err="1"/>
              <a:t>map.getExtent</a:t>
            </a:r>
            <a:r>
              <a:rPr lang="en-US" dirty="0"/>
              <a:t>().transform(</a:t>
            </a:r>
            <a:r>
              <a:rPr lang="en-US" dirty="0" err="1"/>
              <a:t>map.projection</a:t>
            </a:r>
            <a:r>
              <a:rPr lang="en-US" dirty="0"/>
              <a:t>, </a:t>
            </a:r>
            <a:r>
              <a:rPr lang="en-US" dirty="0" err="1"/>
              <a:t>map.displayProjection</a:t>
            </a:r>
            <a:r>
              <a:rPr lang="en-US" dirty="0"/>
              <a:t>);</a:t>
            </a:r>
          </a:p>
          <a:p>
            <a:r>
              <a:rPr lang="en-US" dirty="0"/>
              <a:t>    if($("#</a:t>
            </a:r>
            <a:r>
              <a:rPr lang="en-US" dirty="0" err="1"/>
              <a:t>landuse_type</a:t>
            </a:r>
            <a:r>
              <a:rPr lang="en-US" dirty="0"/>
              <a:t>").</a:t>
            </a:r>
            <a:r>
              <a:rPr lang="en-US" dirty="0" err="1"/>
              <a:t>val</a:t>
            </a:r>
            <a:r>
              <a:rPr lang="en-US" dirty="0"/>
              <a:t>() !== 'all')</a:t>
            </a:r>
          </a:p>
          <a:p>
            <a:r>
              <a:rPr lang="en-US" dirty="0"/>
              <a:t>  	</a:t>
            </a:r>
            <a:r>
              <a:rPr lang="en-US" dirty="0" err="1"/>
              <a:t>layerPois.params</a:t>
            </a:r>
            <a:r>
              <a:rPr lang="en-US" dirty="0"/>
              <a:t>["CQL_FILTER"] = "INTERSECTS(</a:t>
            </a:r>
            <a:r>
              <a:rPr lang="en-US" dirty="0" err="1"/>
              <a:t>geom</a:t>
            </a:r>
            <a:r>
              <a:rPr lang="en-US" dirty="0"/>
              <a:t>, </a:t>
            </a:r>
            <a:r>
              <a:rPr lang="en-US" dirty="0" err="1"/>
              <a:t>collectGeometries</a:t>
            </a:r>
            <a:r>
              <a:rPr lang="en-US" dirty="0"/>
              <a:t>(</a:t>
            </a:r>
            <a:r>
              <a:rPr lang="en-US" dirty="0" err="1"/>
              <a:t>queryCollection</a:t>
            </a:r>
            <a:r>
              <a:rPr lang="en-US" dirty="0"/>
              <a:t>('serbia_new:gis.osm_landuse_a_free_1', '</a:t>
            </a:r>
            <a:r>
              <a:rPr lang="en-US" dirty="0" err="1"/>
              <a:t>geom</a:t>
            </a:r>
            <a:r>
              <a:rPr lang="en-US" dirty="0"/>
              <a:t>','BBOX(</a:t>
            </a:r>
            <a:r>
              <a:rPr lang="en-US" dirty="0" err="1"/>
              <a:t>geom</a:t>
            </a:r>
            <a:r>
              <a:rPr lang="en-US" dirty="0"/>
              <a:t>," + </a:t>
            </a:r>
            <a:r>
              <a:rPr lang="en-US" dirty="0" err="1"/>
              <a:t>bbox.left</a:t>
            </a:r>
            <a:r>
              <a:rPr lang="en-US" dirty="0"/>
              <a:t> + "," + </a:t>
            </a:r>
            <a:r>
              <a:rPr lang="en-US" dirty="0" err="1"/>
              <a:t>bbox.bottom</a:t>
            </a:r>
            <a:r>
              <a:rPr lang="en-US" dirty="0"/>
              <a:t> + "," + </a:t>
            </a:r>
            <a:r>
              <a:rPr lang="en-US" dirty="0" err="1"/>
              <a:t>bbox.right</a:t>
            </a:r>
            <a:r>
              <a:rPr lang="en-US" dirty="0"/>
              <a:t> + "," + </a:t>
            </a:r>
            <a:r>
              <a:rPr lang="en-US" dirty="0" err="1"/>
              <a:t>bbox.top</a:t>
            </a:r>
            <a:r>
              <a:rPr lang="en-US" dirty="0"/>
              <a:t>  + ") AND </a:t>
            </a:r>
            <a:r>
              <a:rPr lang="en-US" dirty="0" err="1"/>
              <a:t>fclass</a:t>
            </a:r>
            <a:r>
              <a:rPr lang="en-US" dirty="0"/>
              <a:t> = ''" +  $("#</a:t>
            </a:r>
            <a:r>
              <a:rPr lang="en-US" dirty="0" err="1"/>
              <a:t>landuse_type</a:t>
            </a:r>
            <a:r>
              <a:rPr lang="en-US" dirty="0"/>
              <a:t>").</a:t>
            </a:r>
            <a:r>
              <a:rPr lang="en-US" dirty="0" err="1"/>
              <a:t>val</a:t>
            </a:r>
            <a:r>
              <a:rPr lang="en-US" dirty="0"/>
              <a:t>() + "''')))";</a:t>
            </a:r>
          </a:p>
          <a:p>
            <a:r>
              <a:rPr lang="en-US" dirty="0"/>
              <a:t>  	else </a:t>
            </a:r>
            <a:r>
              <a:rPr lang="en-US" dirty="0" err="1"/>
              <a:t>layerPois.params</a:t>
            </a:r>
            <a:r>
              <a:rPr lang="en-US" dirty="0"/>
              <a:t>["CQL_FILTER"] = null;</a:t>
            </a:r>
          </a:p>
          <a:p>
            <a:r>
              <a:rPr lang="en-US" dirty="0"/>
              <a:t>    </a:t>
            </a:r>
            <a:r>
              <a:rPr lang="en-US" dirty="0" err="1"/>
              <a:t>layerPois.redraw</a:t>
            </a:r>
            <a:r>
              <a:rPr lang="en-US" dirty="0"/>
              <a:t>(true);</a:t>
            </a:r>
          </a:p>
          <a:p>
            <a:r>
              <a:rPr lang="en-US" dirty="0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36727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4" y="759823"/>
            <a:ext cx="11911159" cy="5772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-152400"/>
            <a:ext cx="11621331" cy="777874"/>
          </a:xfrm>
        </p:spPr>
        <p:txBody>
          <a:bodyPr>
            <a:normAutofit/>
          </a:bodyPr>
          <a:lstStyle/>
          <a:p>
            <a:r>
              <a:rPr lang="en-US" dirty="0"/>
              <a:t>5.</a:t>
            </a:r>
            <a:r>
              <a:rPr lang="sr-Latn-RS" dirty="0"/>
              <a:t> Transport u blizini izabrane lokacije (tačka – tačka)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29600" y="4419600"/>
            <a:ext cx="3505200" cy="685800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9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201400" cy="595950"/>
          </a:xfrm>
        </p:spPr>
        <p:txBody>
          <a:bodyPr>
            <a:normAutofit/>
          </a:bodyPr>
          <a:lstStyle/>
          <a:p>
            <a:r>
              <a:rPr lang="en-US" smtClean="0"/>
              <a:t>5.</a:t>
            </a:r>
            <a:r>
              <a:rPr lang="sr-Latn-RS" smtClean="0"/>
              <a:t> Transport u blizini izabrane lokacije (tačka – tačka)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23" y="1728262"/>
            <a:ext cx="5029200" cy="4351338"/>
          </a:xfrm>
        </p:spPr>
        <p:txBody>
          <a:bodyPr/>
          <a:lstStyle/>
          <a:p>
            <a:r>
              <a:rPr lang="sr-Latn-RS" dirty="0" smtClean="0"/>
              <a:t>Korisnik izabere lokaciju na mapi (označava se markerom)</a:t>
            </a:r>
          </a:p>
          <a:p>
            <a:r>
              <a:rPr lang="sr-Latn-RS" dirty="0" smtClean="0"/>
              <a:t>Na osnovu lokacije postavljenog markera i izabranog radijusa postavlja se OGC filter za sloj </a:t>
            </a:r>
            <a:r>
              <a:rPr lang="sr-Latn-RS" i="1" dirty="0" smtClean="0"/>
              <a:t>layerTransport</a:t>
            </a:r>
            <a:r>
              <a:rPr lang="sr-Latn-RS" dirty="0" smtClean="0"/>
              <a:t> i vrši ponovno iscrtavanje</a:t>
            </a:r>
          </a:p>
        </p:txBody>
      </p:sp>
      <p:sp>
        <p:nvSpPr>
          <p:cNvPr id="6" name="Rectangle 5"/>
          <p:cNvSpPr/>
          <p:nvPr/>
        </p:nvSpPr>
        <p:spPr>
          <a:xfrm>
            <a:off x="5181600" y="1219200"/>
            <a:ext cx="7543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$("#button-show-transport-near").click(function</a:t>
            </a:r>
            <a:r>
              <a:rPr lang="en-US" dirty="0" smtClean="0"/>
              <a:t>(){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projWGS84 = new </a:t>
            </a:r>
            <a:r>
              <a:rPr lang="en-US" dirty="0" err="1"/>
              <a:t>OpenLayers.Projection</a:t>
            </a:r>
            <a:r>
              <a:rPr lang="en-US" dirty="0"/>
              <a:t>("EPSG:4326");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proj900913 = new </a:t>
            </a:r>
            <a:r>
              <a:rPr lang="en-US" dirty="0" err="1"/>
              <a:t>OpenLayers.Projection</a:t>
            </a:r>
            <a:r>
              <a:rPr lang="en-US" dirty="0"/>
              <a:t>("EPSG:900913</a:t>
            </a:r>
            <a:r>
              <a:rPr lang="en-US" dirty="0" smtClean="0"/>
              <a:t>");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originalPoint</a:t>
            </a:r>
            <a:r>
              <a:rPr lang="en-US" dirty="0"/>
              <a:t> = new </a:t>
            </a:r>
            <a:r>
              <a:rPr lang="en-US" dirty="0" err="1"/>
              <a:t>OpenLayers.Geometry.Point</a:t>
            </a:r>
            <a:r>
              <a:rPr lang="en-US" dirty="0"/>
              <a:t>(</a:t>
            </a:r>
            <a:r>
              <a:rPr lang="en-US" dirty="0" err="1"/>
              <a:t>markers.markers</a:t>
            </a:r>
            <a:r>
              <a:rPr lang="en-US" dirty="0"/>
              <a:t>[0].</a:t>
            </a:r>
            <a:r>
              <a:rPr lang="en-US" dirty="0" err="1"/>
              <a:t>lonlat.lon</a:t>
            </a:r>
            <a:r>
              <a:rPr lang="en-US" dirty="0"/>
              <a:t>, </a:t>
            </a:r>
            <a:r>
              <a:rPr lang="en-US" dirty="0" err="1"/>
              <a:t>markers.markers</a:t>
            </a:r>
            <a:r>
              <a:rPr lang="en-US" dirty="0"/>
              <a:t>[0].</a:t>
            </a:r>
            <a:r>
              <a:rPr lang="en-US" dirty="0" err="1"/>
              <a:t>lonlat.lat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transformedPoint</a:t>
            </a:r>
            <a:r>
              <a:rPr lang="en-US" dirty="0"/>
              <a:t> = </a:t>
            </a:r>
            <a:r>
              <a:rPr lang="en-US" dirty="0" err="1"/>
              <a:t>originalPoint.transform</a:t>
            </a:r>
            <a:r>
              <a:rPr lang="en-US" dirty="0"/>
              <a:t>(proj900913, projWGS84</a:t>
            </a:r>
            <a:r>
              <a:rPr lang="en-US" dirty="0" smtClean="0"/>
              <a:t>);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layerTransport.filter</a:t>
            </a:r>
            <a:r>
              <a:rPr lang="en-US" dirty="0"/>
              <a:t> = new </a:t>
            </a:r>
            <a:r>
              <a:rPr lang="en-US" dirty="0" err="1"/>
              <a:t>OpenLayers.Filter.Spatial</a:t>
            </a:r>
            <a:r>
              <a:rPr lang="en-US" dirty="0"/>
              <a:t>({</a:t>
            </a:r>
          </a:p>
          <a:p>
            <a:r>
              <a:rPr lang="en-US" dirty="0"/>
              <a:t>    type: </a:t>
            </a:r>
            <a:r>
              <a:rPr lang="en-US" dirty="0" err="1"/>
              <a:t>OpenLayers.Filter.Spatial.DWITHIN</a:t>
            </a:r>
            <a:r>
              <a:rPr lang="en-US" dirty="0"/>
              <a:t>,</a:t>
            </a:r>
          </a:p>
          <a:p>
            <a:r>
              <a:rPr lang="en-US" dirty="0"/>
              <a:t>    property: "</a:t>
            </a:r>
            <a:r>
              <a:rPr lang="en-US" dirty="0" err="1"/>
              <a:t>geom</a:t>
            </a:r>
            <a:r>
              <a:rPr lang="en-US" dirty="0"/>
              <a:t>",</a:t>
            </a:r>
          </a:p>
          <a:p>
            <a:r>
              <a:rPr lang="en-US" dirty="0"/>
              <a:t>    value: </a:t>
            </a:r>
            <a:r>
              <a:rPr lang="en-US" dirty="0" err="1"/>
              <a:t>transformedPoint</a:t>
            </a:r>
            <a:r>
              <a:rPr lang="en-US" dirty="0"/>
              <a:t>,</a:t>
            </a:r>
          </a:p>
          <a:p>
            <a:r>
              <a:rPr lang="en-US" dirty="0"/>
              <a:t>    distance: r * $("#</a:t>
            </a:r>
            <a:r>
              <a:rPr lang="en-US" dirty="0" err="1"/>
              <a:t>radius_from_point</a:t>
            </a:r>
            <a:r>
              <a:rPr lang="en-US" dirty="0"/>
              <a:t>").</a:t>
            </a:r>
            <a:r>
              <a:rPr lang="en-US" dirty="0" err="1"/>
              <a:t>val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distanceUnits</a:t>
            </a:r>
            <a:r>
              <a:rPr lang="en-US" dirty="0"/>
              <a:t>: "kilometers",</a:t>
            </a:r>
          </a:p>
          <a:p>
            <a:r>
              <a:rPr lang="en-US" dirty="0"/>
              <a:t>    projection: "EPSG:4326"</a:t>
            </a:r>
          </a:p>
          <a:p>
            <a:r>
              <a:rPr lang="en-US" dirty="0" smtClean="0"/>
              <a:t>}); 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layerTransport.refresh</a:t>
            </a:r>
            <a:r>
              <a:rPr lang="en-US" dirty="0"/>
              <a:t>({force: true});</a:t>
            </a:r>
          </a:p>
          <a:p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5942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9" y="762000"/>
            <a:ext cx="11846884" cy="584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12572999" cy="777874"/>
          </a:xfrm>
        </p:spPr>
        <p:txBody>
          <a:bodyPr>
            <a:noAutofit/>
          </a:bodyPr>
          <a:lstStyle/>
          <a:p>
            <a:r>
              <a:rPr lang="sr-Latn-RS" sz="2700" dirty="0" smtClean="0"/>
              <a:t>6</a:t>
            </a:r>
            <a:r>
              <a:rPr lang="en-US" sz="2700" dirty="0" smtClean="0"/>
              <a:t>.</a:t>
            </a:r>
            <a:r>
              <a:rPr lang="sr-Latn-RS" sz="2700" dirty="0" smtClean="0"/>
              <a:t> </a:t>
            </a:r>
            <a:r>
              <a:rPr lang="sr-Latn-RS" sz="2700" dirty="0"/>
              <a:t>Putevi izabrani poligonom iscrtanim od strane korisnika (poligon – linija)</a:t>
            </a:r>
            <a:endParaRPr lang="en-US" sz="2700" dirty="0"/>
          </a:p>
        </p:txBody>
      </p:sp>
      <p:sp>
        <p:nvSpPr>
          <p:cNvPr id="7" name="Rounded Rectangle 6"/>
          <p:cNvSpPr/>
          <p:nvPr/>
        </p:nvSpPr>
        <p:spPr>
          <a:xfrm>
            <a:off x="8305800" y="5257800"/>
            <a:ext cx="1447800" cy="838200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7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4" y="746761"/>
            <a:ext cx="11842530" cy="5775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12572999" cy="777874"/>
          </a:xfrm>
        </p:spPr>
        <p:txBody>
          <a:bodyPr>
            <a:noAutofit/>
          </a:bodyPr>
          <a:lstStyle/>
          <a:p>
            <a:r>
              <a:rPr lang="sr-Latn-RS" sz="2700" dirty="0" smtClean="0"/>
              <a:t>6</a:t>
            </a:r>
            <a:r>
              <a:rPr lang="en-US" sz="2700" dirty="0" smtClean="0"/>
              <a:t>.</a:t>
            </a:r>
            <a:r>
              <a:rPr lang="sr-Latn-RS" sz="2700" dirty="0" smtClean="0"/>
              <a:t> </a:t>
            </a:r>
            <a:r>
              <a:rPr lang="sr-Latn-RS" sz="2700" dirty="0"/>
              <a:t>Putevi izabrani poligonom iscrtanim od strane korisnika (poligon – linija)</a:t>
            </a:r>
            <a:endParaRPr lang="en-US" sz="2700" dirty="0"/>
          </a:p>
        </p:txBody>
      </p:sp>
      <p:sp>
        <p:nvSpPr>
          <p:cNvPr id="7" name="Rounded Rectangle 6"/>
          <p:cNvSpPr/>
          <p:nvPr/>
        </p:nvSpPr>
        <p:spPr>
          <a:xfrm>
            <a:off x="8305800" y="5257800"/>
            <a:ext cx="1447800" cy="838200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74" y="-2224"/>
            <a:ext cx="11887200" cy="611824"/>
          </a:xfrm>
        </p:spPr>
        <p:txBody>
          <a:bodyPr>
            <a:normAutofit/>
          </a:bodyPr>
          <a:lstStyle/>
          <a:p>
            <a:r>
              <a:rPr lang="sr-Latn-RS" sz="2600" dirty="0" smtClean="0"/>
              <a:t>6</a:t>
            </a:r>
            <a:r>
              <a:rPr lang="en-US" sz="2600" dirty="0" smtClean="0"/>
              <a:t>.</a:t>
            </a:r>
            <a:r>
              <a:rPr lang="sr-Latn-RS" sz="2600" dirty="0" smtClean="0"/>
              <a:t> </a:t>
            </a:r>
            <a:r>
              <a:rPr lang="sr-Latn-RS" sz="2600" dirty="0"/>
              <a:t>Putevi izabrani poligonom iscrtanim od strane korisnika (poligon – linija)</a:t>
            </a:r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5257800" y="610136"/>
            <a:ext cx="756607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drawings.events.on</a:t>
            </a:r>
            <a:r>
              <a:rPr lang="en-US" sz="1600" dirty="0"/>
              <a:t>({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beforefeatureadded</a:t>
            </a:r>
            <a:r>
              <a:rPr lang="en-US" sz="1600" dirty="0"/>
              <a:t>: function(event) 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var</a:t>
            </a:r>
            <a:r>
              <a:rPr lang="en-US" sz="1600" dirty="0"/>
              <a:t> geometry = </a:t>
            </a:r>
            <a:r>
              <a:rPr lang="en-US" sz="1600" dirty="0" err="1"/>
              <a:t>event.feature.geometry</a:t>
            </a:r>
            <a:r>
              <a:rPr lang="en-US" sz="1600" dirty="0"/>
              <a:t>;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var</a:t>
            </a:r>
            <a:r>
              <a:rPr lang="en-US" sz="1600" dirty="0"/>
              <a:t> projWGS84 = new </a:t>
            </a:r>
            <a:r>
              <a:rPr lang="en-US" sz="1600" dirty="0" err="1"/>
              <a:t>OpenLayers.Projection</a:t>
            </a:r>
            <a:r>
              <a:rPr lang="en-US" sz="1600" dirty="0"/>
              <a:t>("EPSG:4326");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var</a:t>
            </a:r>
            <a:r>
              <a:rPr lang="en-US" sz="1600" dirty="0"/>
              <a:t> proj900913 = new </a:t>
            </a:r>
            <a:r>
              <a:rPr lang="en-US" sz="1600" dirty="0" err="1"/>
              <a:t>OpenLayers.Projection</a:t>
            </a:r>
            <a:r>
              <a:rPr lang="en-US" sz="1600" dirty="0"/>
              <a:t>("EPSG:900913</a:t>
            </a:r>
            <a:r>
              <a:rPr lang="en-US" sz="1600" dirty="0" smtClean="0"/>
              <a:t>");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arrayOfPoints</a:t>
            </a:r>
            <a:r>
              <a:rPr lang="en-US" sz="1600" dirty="0"/>
              <a:t> = new Array();</a:t>
            </a:r>
          </a:p>
          <a:p>
            <a:r>
              <a:rPr lang="en-US" sz="1600" dirty="0"/>
              <a:t>        for(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= 0; </a:t>
            </a:r>
            <a:r>
              <a:rPr lang="en-US" sz="1600" dirty="0" err="1"/>
              <a:t>i</a:t>
            </a:r>
            <a:r>
              <a:rPr lang="en-US" sz="1600" dirty="0"/>
              <a:t> &lt; </a:t>
            </a:r>
            <a:r>
              <a:rPr lang="en-US" sz="1600" dirty="0" err="1"/>
              <a:t>geometry.components</a:t>
            </a:r>
            <a:r>
              <a:rPr lang="en-US" sz="1600" dirty="0"/>
              <a:t>[0].</a:t>
            </a:r>
            <a:r>
              <a:rPr lang="en-US" sz="1600" dirty="0" err="1"/>
              <a:t>components.length</a:t>
            </a:r>
            <a:r>
              <a:rPr lang="en-US" sz="1600" dirty="0"/>
              <a:t>; </a:t>
            </a:r>
            <a:r>
              <a:rPr lang="en-US" sz="1600" dirty="0" err="1"/>
              <a:t>i</a:t>
            </a:r>
            <a:r>
              <a:rPr lang="en-US" sz="1600" dirty="0"/>
              <a:t>++){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originalPoint</a:t>
            </a:r>
            <a:r>
              <a:rPr lang="en-US" sz="1600" dirty="0"/>
              <a:t> = new </a:t>
            </a:r>
            <a:r>
              <a:rPr lang="en-US" sz="1600" dirty="0" err="1"/>
              <a:t>OpenLayers.Geometry.Point</a:t>
            </a:r>
            <a:r>
              <a:rPr lang="en-US" sz="1600" dirty="0"/>
              <a:t>(</a:t>
            </a:r>
            <a:r>
              <a:rPr lang="en-US" sz="1600" dirty="0" err="1"/>
              <a:t>geometry.components</a:t>
            </a:r>
            <a:r>
              <a:rPr lang="en-US" sz="1600" dirty="0"/>
              <a:t>[0].components[</a:t>
            </a:r>
            <a:r>
              <a:rPr lang="en-US" sz="1600" dirty="0" err="1"/>
              <a:t>i</a:t>
            </a:r>
            <a:r>
              <a:rPr lang="en-US" sz="1600" dirty="0"/>
              <a:t>].x, </a:t>
            </a:r>
            <a:r>
              <a:rPr lang="en-US" sz="1600" dirty="0" err="1"/>
              <a:t>geometry.components</a:t>
            </a:r>
            <a:r>
              <a:rPr lang="en-US" sz="1600" dirty="0"/>
              <a:t>[0].components[</a:t>
            </a:r>
            <a:r>
              <a:rPr lang="en-US" sz="1600" dirty="0" err="1"/>
              <a:t>i</a:t>
            </a:r>
            <a:r>
              <a:rPr lang="en-US" sz="1600" dirty="0"/>
              <a:t>].y);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transformedPoint</a:t>
            </a:r>
            <a:r>
              <a:rPr lang="en-US" sz="1600" dirty="0"/>
              <a:t> = </a:t>
            </a:r>
            <a:r>
              <a:rPr lang="en-US" sz="1600" dirty="0" err="1"/>
              <a:t>originalPoint.transform</a:t>
            </a:r>
            <a:r>
              <a:rPr lang="en-US" sz="1600" dirty="0"/>
              <a:t>(proj900913, projWGS84</a:t>
            </a:r>
            <a:r>
              <a:rPr lang="en-US" sz="1600" dirty="0" smtClean="0"/>
              <a:t>);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err="1"/>
              <a:t>arrayOfPoints.push</a:t>
            </a:r>
            <a:r>
              <a:rPr lang="en-US" sz="1600" dirty="0"/>
              <a:t>(</a:t>
            </a:r>
            <a:r>
              <a:rPr lang="en-US" sz="1600" dirty="0" err="1"/>
              <a:t>transformedPoint</a:t>
            </a:r>
            <a:r>
              <a:rPr lang="en-US" sz="1600" dirty="0"/>
              <a:t>);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var</a:t>
            </a:r>
            <a:r>
              <a:rPr lang="en-US" sz="1600" dirty="0"/>
              <a:t> polygon = new </a:t>
            </a:r>
            <a:r>
              <a:rPr lang="en-US" sz="1600" dirty="0" err="1"/>
              <a:t>OpenLayers.Geometry.Polygon</a:t>
            </a:r>
            <a:r>
              <a:rPr lang="en-US" sz="1600" dirty="0"/>
              <a:t>(new </a:t>
            </a:r>
            <a:r>
              <a:rPr lang="en-US" sz="1600" dirty="0" err="1"/>
              <a:t>OpenLayers.Geometry.LinearRing</a:t>
            </a:r>
            <a:r>
              <a:rPr lang="en-US" sz="1600" dirty="0"/>
              <a:t>(</a:t>
            </a:r>
            <a:r>
              <a:rPr lang="en-US" sz="1600" dirty="0" err="1"/>
              <a:t>arrayOfPoints</a:t>
            </a:r>
            <a:r>
              <a:rPr lang="en-US" sz="1600" dirty="0" smtClean="0"/>
              <a:t>));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layerRoadsHighlighted.params</a:t>
            </a:r>
            <a:r>
              <a:rPr lang="en-US" sz="1600" dirty="0"/>
              <a:t>["CQL_FILTER"] =  "INTERSECTS(</a:t>
            </a:r>
            <a:r>
              <a:rPr lang="en-US" sz="1600" dirty="0" err="1"/>
              <a:t>geom</a:t>
            </a:r>
            <a:r>
              <a:rPr lang="en-US" sz="1600" dirty="0"/>
              <a:t>," + polygon + ")" ; </a:t>
            </a:r>
            <a:r>
              <a:rPr lang="en-US" sz="1600" dirty="0" smtClean="0"/>
              <a:t>       </a:t>
            </a:r>
            <a:endParaRPr lang="en-US" sz="1600" dirty="0"/>
          </a:p>
          <a:p>
            <a:r>
              <a:rPr lang="en-US" sz="1600" dirty="0"/>
              <a:t>        if(</a:t>
            </a:r>
            <a:r>
              <a:rPr lang="en-US" sz="1600" dirty="0" err="1"/>
              <a:t>layerRoadsHighlightedFirstTime</a:t>
            </a:r>
            <a:r>
              <a:rPr lang="en-US" sz="1600" dirty="0"/>
              <a:t> == true){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map.addLayer</a:t>
            </a:r>
            <a:r>
              <a:rPr lang="en-US" sz="1600" dirty="0"/>
              <a:t>(</a:t>
            </a:r>
            <a:r>
              <a:rPr lang="en-US" sz="1600" dirty="0" err="1"/>
              <a:t>layerRoadsHighlighted</a:t>
            </a:r>
            <a:r>
              <a:rPr lang="en-US" sz="1600" dirty="0"/>
              <a:t>);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layerRoadsHighlightedFirstTime</a:t>
            </a:r>
            <a:r>
              <a:rPr lang="en-US" sz="1600" dirty="0"/>
              <a:t> = false;</a:t>
            </a:r>
          </a:p>
          <a:p>
            <a:r>
              <a:rPr lang="en-US" sz="1600" dirty="0"/>
              <a:t>        }</a:t>
            </a:r>
          </a:p>
          <a:p>
            <a:r>
              <a:rPr lang="en-US" sz="1600" dirty="0"/>
              <a:t>        else </a:t>
            </a:r>
            <a:r>
              <a:rPr lang="en-US" sz="1600" dirty="0" err="1"/>
              <a:t>layerRoadsHighlighted.redraw</a:t>
            </a:r>
            <a:r>
              <a:rPr lang="en-US" sz="1600" dirty="0"/>
              <a:t>(true</a:t>
            </a:r>
            <a:r>
              <a:rPr lang="en-US" sz="1600" dirty="0" smtClean="0"/>
              <a:t>); </a:t>
            </a:r>
            <a:endParaRPr lang="en-US" sz="1600" dirty="0"/>
          </a:p>
          <a:p>
            <a:r>
              <a:rPr lang="en-US" sz="1600" dirty="0"/>
              <a:t>        return false;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}});</a:t>
            </a:r>
            <a:endParaRPr lang="en-US" sz="16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2274" y="1371600"/>
            <a:ext cx="4343400" cy="4351338"/>
          </a:xfrm>
        </p:spPr>
        <p:txBody>
          <a:bodyPr/>
          <a:lstStyle/>
          <a:p>
            <a:r>
              <a:rPr lang="sr-Latn-RS" dirty="0" smtClean="0"/>
              <a:t>Koris</a:t>
            </a:r>
            <a:r>
              <a:rPr lang="en-US" dirty="0" err="1" smtClean="0"/>
              <a:t>nik</a:t>
            </a:r>
            <a:r>
              <a:rPr lang="sr-Latn-RS" dirty="0" smtClean="0"/>
              <a:t> iscrta</a:t>
            </a:r>
            <a:r>
              <a:rPr lang="en-US" dirty="0" err="1" smtClean="0"/>
              <a:t>va</a:t>
            </a:r>
            <a:r>
              <a:rPr lang="sr-Latn-RS" dirty="0" smtClean="0"/>
              <a:t> poligon na mapi izborom pojedinačnih tačaka poligona</a:t>
            </a:r>
          </a:p>
          <a:p>
            <a:r>
              <a:rPr lang="sr-Latn-RS" dirty="0" smtClean="0"/>
              <a:t>Nakon duplog klika, pre nego što je</a:t>
            </a:r>
            <a:r>
              <a:rPr lang="en-US" dirty="0" smtClean="0"/>
              <a:t> </a:t>
            </a:r>
            <a:r>
              <a:rPr lang="en-US" dirty="0" err="1" smtClean="0"/>
              <a:t>iscrtani</a:t>
            </a:r>
            <a:r>
              <a:rPr lang="sr-Latn-RS" dirty="0" smtClean="0"/>
              <a:t> pol</a:t>
            </a:r>
            <a:r>
              <a:rPr lang="en-US" dirty="0" err="1" smtClean="0"/>
              <a:t>i</a:t>
            </a:r>
            <a:r>
              <a:rPr lang="sr-Latn-RS" dirty="0" smtClean="0"/>
              <a:t>gon</a:t>
            </a:r>
            <a:r>
              <a:rPr lang="en-US" dirty="0" smtClean="0"/>
              <a:t> </a:t>
            </a:r>
            <a:r>
              <a:rPr lang="sr-Latn-RS" dirty="0" smtClean="0"/>
              <a:t>dodat na mapu, preuzima se geometrija i formira CQL filter gde se vrši INTERSECT</a:t>
            </a:r>
            <a:r>
              <a:rPr lang="en-US" dirty="0" smtClean="0"/>
              <a:t>S</a:t>
            </a:r>
            <a:r>
              <a:rPr lang="sr-Latn-RS" dirty="0" smtClean="0"/>
              <a:t> između sloja putevi i poligona</a:t>
            </a:r>
          </a:p>
          <a:p>
            <a:r>
              <a:rPr lang="sr-Latn-RS" dirty="0" smtClean="0"/>
              <a:t>Iscrtava se sloj označenih puteva</a:t>
            </a:r>
          </a:p>
        </p:txBody>
      </p:sp>
    </p:spTree>
    <p:extLst>
      <p:ext uri="{BB962C8B-B14F-4D97-AF65-F5344CB8AC3E}">
        <p14:creationId xmlns:p14="http://schemas.microsoft.com/office/powerpoint/2010/main" val="16609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27" y="396739"/>
            <a:ext cx="7696200" cy="1145224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Hvala</a:t>
            </a:r>
            <a:r>
              <a:rPr lang="en-US" sz="8000" dirty="0" smtClean="0"/>
              <a:t> </a:t>
            </a:r>
            <a:r>
              <a:rPr lang="en-US" sz="8000" dirty="0" err="1" smtClean="0"/>
              <a:t>na</a:t>
            </a:r>
            <a:r>
              <a:rPr lang="en-US" sz="8000" dirty="0" smtClean="0"/>
              <a:t> pa</a:t>
            </a:r>
            <a:r>
              <a:rPr lang="sr-Latn-RS" sz="8000" dirty="0" smtClean="0"/>
              <a:t>žnji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28141"/>
            <a:ext cx="7916657" cy="52015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19" y="1800497"/>
            <a:ext cx="7390017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971"/>
            <a:ext cx="10515600" cy="595950"/>
          </a:xfrm>
        </p:spPr>
        <p:txBody>
          <a:bodyPr/>
          <a:lstStyle/>
          <a:p>
            <a:r>
              <a:rPr lang="sr-Latn-RS" dirty="0" smtClean="0"/>
              <a:t>Interfejs i rad Web aplikacije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5297"/>
            <a:ext cx="10266394" cy="4975368"/>
          </a:xfrm>
        </p:spPr>
      </p:pic>
      <p:sp>
        <p:nvSpPr>
          <p:cNvPr id="10" name="Bent-Up Arrow 9"/>
          <p:cNvSpPr/>
          <p:nvPr/>
        </p:nvSpPr>
        <p:spPr>
          <a:xfrm>
            <a:off x="5546201" y="5813865"/>
            <a:ext cx="850392" cy="867831"/>
          </a:xfrm>
          <a:prstGeom prst="bent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80727" y="6222220"/>
            <a:ext cx="276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Mapa sa prikazanim slojevima i kontrolama</a:t>
            </a:r>
            <a:endParaRPr lang="en-US" dirty="0"/>
          </a:p>
        </p:txBody>
      </p:sp>
      <p:sp>
        <p:nvSpPr>
          <p:cNvPr id="12" name="Bent-Up Arrow 11"/>
          <p:cNvSpPr/>
          <p:nvPr/>
        </p:nvSpPr>
        <p:spPr>
          <a:xfrm>
            <a:off x="9829006" y="5813864"/>
            <a:ext cx="850392" cy="867831"/>
          </a:xfrm>
          <a:prstGeom prst="bent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96593" y="6222220"/>
            <a:ext cx="3297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Lista objekata iz domenskog sloja dodatih na mapu</a:t>
            </a:r>
            <a:endParaRPr lang="en-US" dirty="0"/>
          </a:p>
        </p:txBody>
      </p:sp>
      <p:sp>
        <p:nvSpPr>
          <p:cNvPr id="16" name="Bent-Up Arrow 15"/>
          <p:cNvSpPr/>
          <p:nvPr/>
        </p:nvSpPr>
        <p:spPr>
          <a:xfrm rot="10800000" flipH="1">
            <a:off x="9407796" y="814297"/>
            <a:ext cx="838200" cy="1038691"/>
          </a:xfrm>
          <a:prstGeom prst="bentUpArrow">
            <a:avLst>
              <a:gd name="adj1" fmla="val 25000"/>
              <a:gd name="adj2" fmla="val 25000"/>
              <a:gd name="adj3" fmla="val 28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52384" y="548966"/>
            <a:ext cx="245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i="1" dirty="0" smtClean="0"/>
              <a:t>Drop-down tab </a:t>
            </a:r>
            <a:r>
              <a:rPr lang="sr-Latn-RS" dirty="0" smtClean="0"/>
              <a:t>sa upitima i filterima</a:t>
            </a:r>
            <a:endParaRPr lang="en-US" i="1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48397" y="756921"/>
            <a:ext cx="3429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Početni izgled aplikacije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630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58" y="1188804"/>
            <a:ext cx="10271228" cy="497771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60971"/>
            <a:ext cx="10515600" cy="595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 smtClean="0"/>
              <a:t>Interfejs i rad Web aplikacije</a:t>
            </a:r>
            <a:endParaRPr lang="en-US" dirty="0"/>
          </a:p>
        </p:txBody>
      </p:sp>
      <p:sp>
        <p:nvSpPr>
          <p:cNvPr id="7" name="Bent-Up Arrow 6"/>
          <p:cNvSpPr/>
          <p:nvPr/>
        </p:nvSpPr>
        <p:spPr>
          <a:xfrm>
            <a:off x="6777674" y="5908821"/>
            <a:ext cx="850392" cy="867831"/>
          </a:xfrm>
          <a:prstGeom prst="bent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36056" y="6217398"/>
            <a:ext cx="392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Prozor sa označenim granicama prikaza u odnosu na okolinu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304800" y="1820048"/>
            <a:ext cx="1724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Kontrole za upravljanje prikazom</a:t>
            </a:r>
            <a:endParaRPr lang="en-US" dirty="0"/>
          </a:p>
        </p:txBody>
      </p:sp>
      <p:sp>
        <p:nvSpPr>
          <p:cNvPr id="11" name="Bent-Up Arrow 10"/>
          <p:cNvSpPr/>
          <p:nvPr/>
        </p:nvSpPr>
        <p:spPr>
          <a:xfrm rot="10800000">
            <a:off x="7202870" y="681071"/>
            <a:ext cx="972416" cy="1377385"/>
          </a:xfrm>
          <a:prstGeom prst="bentUpArrow">
            <a:avLst>
              <a:gd name="adj1" fmla="val 25000"/>
              <a:gd name="adj2" fmla="val 25000"/>
              <a:gd name="adj3" fmla="val 28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75286" y="465405"/>
            <a:ext cx="377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Kontrola za upravljanje dodati</a:t>
            </a:r>
            <a:r>
              <a:rPr lang="en-US" dirty="0" smtClean="0"/>
              <a:t>h</a:t>
            </a:r>
            <a:r>
              <a:rPr lang="sr-Latn-RS" dirty="0" smtClean="0"/>
              <a:t> slojeva različitog tipa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48396" y="756921"/>
            <a:ext cx="6003987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OpenLayers kontrole</a:t>
            </a:r>
            <a:endParaRPr lang="en-US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-381000" y="5653166"/>
            <a:ext cx="172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Razmera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189476"/>
            <a:ext cx="10266394" cy="497536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60971"/>
            <a:ext cx="10515600" cy="595950"/>
          </a:xfrm>
        </p:spPr>
        <p:txBody>
          <a:bodyPr/>
          <a:lstStyle/>
          <a:p>
            <a:r>
              <a:rPr lang="sr-Latn-RS" dirty="0" smtClean="0"/>
              <a:t>Interfejs i rad Web aplikacije</a:t>
            </a:r>
            <a:endParaRPr lang="en-US" dirty="0"/>
          </a:p>
        </p:txBody>
      </p:sp>
      <p:sp>
        <p:nvSpPr>
          <p:cNvPr id="15" name="Bent-Up Arrow 14"/>
          <p:cNvSpPr/>
          <p:nvPr/>
        </p:nvSpPr>
        <p:spPr>
          <a:xfrm>
            <a:off x="3773658" y="4114800"/>
            <a:ext cx="609599" cy="2482599"/>
          </a:xfrm>
          <a:prstGeom prst="bentUpArrow">
            <a:avLst>
              <a:gd name="adj1" fmla="val 27308"/>
              <a:gd name="adj2" fmla="val 25827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103639" y="6193232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sz="1600" dirty="0" smtClean="0"/>
              <a:t>Izabrani objekat je označen komplementarnom ikonicom na mapi</a:t>
            </a:r>
            <a:endParaRPr lang="en-US" sz="1600" dirty="0"/>
          </a:p>
        </p:txBody>
      </p:sp>
      <p:sp>
        <p:nvSpPr>
          <p:cNvPr id="17" name="Bent-Up Arrow 16"/>
          <p:cNvSpPr/>
          <p:nvPr/>
        </p:nvSpPr>
        <p:spPr>
          <a:xfrm>
            <a:off x="9820800" y="5029200"/>
            <a:ext cx="850392" cy="1748807"/>
          </a:xfrm>
          <a:prstGeom prst="bentUpArrow">
            <a:avLst>
              <a:gd name="adj1" fmla="val 25000"/>
              <a:gd name="adj2" fmla="val 28309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572001" y="6222220"/>
            <a:ext cx="512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Prikaz detalja objekta uključujući naziv, tip, opis, radno vreme, sliku i link do Web sajta</a:t>
            </a:r>
            <a:endParaRPr lang="en-US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48396" y="756921"/>
            <a:ext cx="560480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Prikaz detalja izabranog turističkog objekta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7" y="1188858"/>
            <a:ext cx="10269330" cy="497679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60971"/>
            <a:ext cx="10515600" cy="595950"/>
          </a:xfrm>
        </p:spPr>
        <p:txBody>
          <a:bodyPr/>
          <a:lstStyle/>
          <a:p>
            <a:r>
              <a:rPr lang="sr-Latn-RS" dirty="0" smtClean="0"/>
              <a:t>Interfejs i rad Web aplikacije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48396" y="756921"/>
            <a:ext cx="560480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Prikaz </a:t>
            </a:r>
            <a:r>
              <a:rPr lang="sr-Latn-RS" dirty="0" smtClean="0"/>
              <a:t>forme sa upitima i filterima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8450580" y="840362"/>
            <a:ext cx="502919" cy="9956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48637" y="194031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Forma sa različitim upitima i filterima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272959" y="2109402"/>
            <a:ext cx="1509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/>
              <a:t>1. Filtriranje po tipu objekta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0280840" y="2725140"/>
            <a:ext cx="1696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/>
              <a:t>2. Prikaz puteva u blizini objekta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299073" y="3338881"/>
            <a:ext cx="1710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/>
              <a:t>3. Objekti u blizini izabrane reke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280840" y="3857590"/>
            <a:ext cx="191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/>
              <a:t>4. POIS u izabranim površinama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0273628" y="4454122"/>
            <a:ext cx="2071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/>
              <a:t>5</a:t>
            </a:r>
            <a:r>
              <a:rPr lang="sr-Latn-RS" sz="1400" dirty="0" smtClean="0"/>
              <a:t>. Transport u blizini izabrane tačke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342238" y="5123720"/>
            <a:ext cx="121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/>
              <a:t>Geolokacija korisnika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062122" y="6184850"/>
            <a:ext cx="1915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6</a:t>
            </a:r>
            <a:r>
              <a:rPr lang="sr-Latn-RS" sz="1400" dirty="0" smtClean="0"/>
              <a:t>. Putevi izabrani iscrtanim poligonom</a:t>
            </a:r>
            <a:endParaRPr lang="en-US" sz="1400" dirty="0"/>
          </a:p>
        </p:txBody>
      </p:sp>
      <p:sp>
        <p:nvSpPr>
          <p:cNvPr id="22" name="Bent-Up Arrow 21"/>
          <p:cNvSpPr/>
          <p:nvPr/>
        </p:nvSpPr>
        <p:spPr>
          <a:xfrm>
            <a:off x="6977331" y="5461177"/>
            <a:ext cx="676896" cy="111246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9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491" y="335001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908" y="1234305"/>
            <a:ext cx="3675017" cy="3233964"/>
          </a:xfrm>
        </p:spPr>
        <p:txBody>
          <a:bodyPr>
            <a:normAutofit/>
          </a:bodyPr>
          <a:lstStyle/>
          <a:p>
            <a:r>
              <a:rPr lang="en-US" sz="1700" dirty="0" smtClean="0"/>
              <a:t>1. Buildings</a:t>
            </a:r>
          </a:p>
          <a:p>
            <a:r>
              <a:rPr lang="en-US" sz="1700" dirty="0" smtClean="0"/>
              <a:t>2. </a:t>
            </a:r>
            <a:r>
              <a:rPr lang="en-US" sz="1700" dirty="0" err="1" smtClean="0"/>
              <a:t>Landuse</a:t>
            </a:r>
            <a:endParaRPr lang="en-US" sz="1700" dirty="0" smtClean="0"/>
          </a:p>
          <a:p>
            <a:r>
              <a:rPr lang="en-US" sz="1700" dirty="0"/>
              <a:t>3</a:t>
            </a:r>
            <a:r>
              <a:rPr lang="en-US" sz="1700" dirty="0" smtClean="0"/>
              <a:t>. Places of worship</a:t>
            </a:r>
          </a:p>
          <a:p>
            <a:r>
              <a:rPr lang="en-US" sz="1700" dirty="0" smtClean="0"/>
              <a:t>4. Places of interest</a:t>
            </a:r>
          </a:p>
          <a:p>
            <a:r>
              <a:rPr lang="en-US" sz="1700" dirty="0"/>
              <a:t>5</a:t>
            </a:r>
            <a:r>
              <a:rPr lang="en-US" sz="1700" dirty="0" smtClean="0"/>
              <a:t>. Places of interest </a:t>
            </a:r>
          </a:p>
          <a:p>
            <a:pPr marL="0" indent="0">
              <a:buNone/>
            </a:pPr>
            <a:r>
              <a:rPr lang="en-US" sz="1700" dirty="0" smtClean="0"/>
              <a:t>– polygon</a:t>
            </a:r>
          </a:p>
          <a:p>
            <a:r>
              <a:rPr lang="en-US" sz="1700" dirty="0" smtClean="0"/>
              <a:t>6. </a:t>
            </a:r>
            <a:r>
              <a:rPr lang="en-US" sz="1700" dirty="0"/>
              <a:t>Railways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9491" y="4407173"/>
            <a:ext cx="5410200" cy="2639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7</a:t>
            </a:r>
            <a:r>
              <a:rPr lang="en-US" sz="1700" dirty="0" smtClean="0"/>
              <a:t>. Roads</a:t>
            </a:r>
          </a:p>
          <a:p>
            <a:r>
              <a:rPr lang="en-US" sz="1700" dirty="0"/>
              <a:t>8</a:t>
            </a:r>
            <a:r>
              <a:rPr lang="en-US" sz="1700" dirty="0" smtClean="0"/>
              <a:t>. Transport</a:t>
            </a:r>
          </a:p>
          <a:p>
            <a:r>
              <a:rPr lang="en-US" sz="1700" dirty="0"/>
              <a:t>9</a:t>
            </a:r>
            <a:r>
              <a:rPr lang="en-US" sz="1700" dirty="0" smtClean="0"/>
              <a:t>. Waterways</a:t>
            </a:r>
          </a:p>
          <a:p>
            <a:r>
              <a:rPr lang="en-US" sz="1700" dirty="0" smtClean="0"/>
              <a:t>10. Water</a:t>
            </a:r>
          </a:p>
          <a:p>
            <a:r>
              <a:rPr lang="en-US" sz="1700" dirty="0" smtClean="0"/>
              <a:t>11. </a:t>
            </a:r>
            <a:r>
              <a:rPr lang="en-US" sz="1700" dirty="0" err="1" smtClean="0"/>
              <a:t>Sloj</a:t>
            </a:r>
            <a:r>
              <a:rPr lang="en-US" sz="1700" dirty="0" smtClean="0"/>
              <a:t> </a:t>
            </a:r>
            <a:r>
              <a:rPr lang="en-US" sz="1700" dirty="0" err="1" smtClean="0"/>
              <a:t>domenskih</a:t>
            </a:r>
            <a:r>
              <a:rPr lang="en-US" sz="1700" dirty="0" smtClean="0"/>
              <a:t> </a:t>
            </a:r>
            <a:r>
              <a:rPr lang="en-US" sz="1700" dirty="0" err="1" smtClean="0"/>
              <a:t>podataka</a:t>
            </a:r>
            <a:r>
              <a:rPr lang="en-US" sz="1700" dirty="0" smtClean="0"/>
              <a:t> </a:t>
            </a:r>
            <a:r>
              <a:rPr lang="en-US" sz="1700" dirty="0" err="1" smtClean="0"/>
              <a:t>za</a:t>
            </a:r>
            <a:r>
              <a:rPr lang="en-US" sz="1700" dirty="0" smtClean="0"/>
              <a:t> </a:t>
            </a:r>
            <a:r>
              <a:rPr lang="en-US" sz="1700" dirty="0" err="1" smtClean="0"/>
              <a:t>turisti</a:t>
            </a:r>
            <a:r>
              <a:rPr lang="sr-Latn-RS" sz="1700" dirty="0" smtClean="0"/>
              <a:t>čki vodič</a:t>
            </a:r>
            <a:endParaRPr lang="en-US" sz="1700" dirty="0"/>
          </a:p>
        </p:txBody>
      </p:sp>
      <p:sp>
        <p:nvSpPr>
          <p:cNvPr id="6" name="TextBox 5"/>
          <p:cNvSpPr txBox="1"/>
          <p:nvPr/>
        </p:nvSpPr>
        <p:spPr>
          <a:xfrm>
            <a:off x="3355553" y="5197727"/>
            <a:ext cx="857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i="1" dirty="0" smtClean="0"/>
              <a:t>Shape file</a:t>
            </a:r>
            <a:r>
              <a:rPr lang="sr-Latn-RS" dirty="0"/>
              <a:t>-ovi su preuzeti sa </a:t>
            </a:r>
            <a:r>
              <a:rPr lang="sr-Latn-RS" dirty="0">
                <a:hlinkClick r:id="rId2"/>
              </a:rPr>
              <a:t>http://</a:t>
            </a:r>
            <a:r>
              <a:rPr lang="sr-Latn-RS" dirty="0" smtClean="0">
                <a:hlinkClick r:id="rId2"/>
              </a:rPr>
              <a:t>download.geofabrik.de/europe/serbia.html</a:t>
            </a:r>
            <a:r>
              <a:rPr lang="sr-Latn-RS" dirty="0" smtClean="0"/>
              <a:t> i </a:t>
            </a:r>
          </a:p>
          <a:p>
            <a:pPr algn="ctr"/>
            <a:r>
              <a:rPr lang="sr-Latn-RS" dirty="0" smtClean="0"/>
              <a:t>dodati u PostGis bazu podataka. Domenski sloj je kreiran u Q</a:t>
            </a:r>
            <a:r>
              <a:rPr lang="en-US" dirty="0" smtClean="0"/>
              <a:t>G</a:t>
            </a:r>
            <a:r>
              <a:rPr lang="sr-Latn-RS" dirty="0" smtClean="0"/>
              <a:t>is-u.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18" y="1520087"/>
            <a:ext cx="8727846" cy="36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1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3549"/>
            <a:ext cx="10515600" cy="6254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Slojevi</a:t>
            </a:r>
            <a:r>
              <a:rPr lang="en-US" dirty="0" smtClean="0"/>
              <a:t> </a:t>
            </a:r>
            <a:r>
              <a:rPr lang="en-US" dirty="0" err="1" smtClean="0"/>
              <a:t>postavljeni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Geoserver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90600" y="901227"/>
            <a:ext cx="3675017" cy="414564"/>
          </a:xfrm>
        </p:spPr>
        <p:txBody>
          <a:bodyPr>
            <a:normAutofit/>
          </a:bodyPr>
          <a:lstStyle/>
          <a:p>
            <a:r>
              <a:rPr lang="sr-Latn-RS" dirty="0" smtClean="0"/>
              <a:t>B</a:t>
            </a:r>
            <a:r>
              <a:rPr lang="en-US" dirty="0" err="1" smtClean="0"/>
              <a:t>uildings</a:t>
            </a:r>
            <a:r>
              <a:rPr lang="sr-Latn-RS" dirty="0" smtClean="0"/>
              <a:t>  (WMS)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6753673" cy="445910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39000" y="1567595"/>
            <a:ext cx="449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layerBuildings</a:t>
            </a:r>
            <a:r>
              <a:rPr lang="en-US" dirty="0"/>
              <a:t> = new </a:t>
            </a:r>
            <a:r>
              <a:rPr lang="en-US" dirty="0" err="1"/>
              <a:t>OpenLayers.Layer.WMS</a:t>
            </a:r>
            <a:r>
              <a:rPr lang="en-US" dirty="0"/>
              <a:t>( "Buildings (</a:t>
            </a:r>
            <a:r>
              <a:rPr lang="en-US" dirty="0" err="1"/>
              <a:t>wms</a:t>
            </a:r>
            <a:r>
              <a:rPr lang="en-US" dirty="0"/>
              <a:t>)",</a:t>
            </a:r>
          </a:p>
          <a:p>
            <a:r>
              <a:rPr lang="en-US" dirty="0"/>
              <a:t>	"http://localhost:8080/</a:t>
            </a:r>
            <a:r>
              <a:rPr lang="en-US" dirty="0" err="1"/>
              <a:t>geoserver</a:t>
            </a:r>
            <a:r>
              <a:rPr lang="en-US" dirty="0"/>
              <a:t>/</a:t>
            </a:r>
            <a:r>
              <a:rPr lang="en-US" dirty="0" err="1"/>
              <a:t>serbia_new</a:t>
            </a:r>
            <a:r>
              <a:rPr lang="en-US" dirty="0"/>
              <a:t>/</a:t>
            </a:r>
            <a:r>
              <a:rPr lang="en-US" dirty="0" err="1"/>
              <a:t>wms</a:t>
            </a:r>
            <a:r>
              <a:rPr lang="en-US" dirty="0"/>
              <a:t>",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</a:t>
            </a:r>
            <a:r>
              <a:rPr lang="en-US" dirty="0" smtClean="0"/>
              <a:t>layers</a:t>
            </a:r>
            <a:r>
              <a:rPr lang="en-US" dirty="0"/>
              <a:t>: 'serbia_new:gis.osm_buildings_a_free_1',</a:t>
            </a:r>
          </a:p>
          <a:p>
            <a:r>
              <a:rPr lang="en-US" dirty="0"/>
              <a:t>	</a:t>
            </a:r>
            <a:r>
              <a:rPr lang="en-US" dirty="0" smtClean="0"/>
              <a:t>transparent</a:t>
            </a:r>
            <a:r>
              <a:rPr lang="en-US" dirty="0"/>
              <a:t>: true</a:t>
            </a:r>
          </a:p>
          <a:p>
            <a:r>
              <a:rPr lang="en-US" dirty="0"/>
              <a:t>	},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</a:t>
            </a:r>
            <a:r>
              <a:rPr lang="en-US" dirty="0" err="1"/>
              <a:t>isBaseLayer</a:t>
            </a:r>
            <a:r>
              <a:rPr lang="en-US" dirty="0"/>
              <a:t>: false,</a:t>
            </a:r>
          </a:p>
          <a:p>
            <a:r>
              <a:rPr lang="en-US" dirty="0"/>
              <a:t>    opacity: 0.4</a:t>
            </a:r>
          </a:p>
          <a:p>
            <a:r>
              <a:rPr lang="en-US" dirty="0"/>
              <a:t>  </a:t>
            </a:r>
            <a:r>
              <a:rPr lang="en-US" dirty="0" smtClean="0"/>
              <a:t>});</a:t>
            </a:r>
          </a:p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map.addLayer</a:t>
            </a:r>
            <a:r>
              <a:rPr lang="en-US" dirty="0" smtClean="0"/>
              <a:t>(</a:t>
            </a:r>
            <a:r>
              <a:rPr lang="en-US" dirty="0" err="1" smtClean="0"/>
              <a:t>layerBuildings</a:t>
            </a:r>
            <a:r>
              <a:rPr lang="en-US" dirty="0" smtClean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643</TotalTime>
  <Words>1714</Words>
  <Application>Microsoft Office PowerPoint</Application>
  <PresentationFormat>Widescreen</PresentationFormat>
  <Paragraphs>421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Century Schoolbook</vt:lpstr>
      <vt:lpstr>CITY SKETCH 16X9</vt:lpstr>
      <vt:lpstr>Turistički WebGis Vodič</vt:lpstr>
      <vt:lpstr>Sadržaj</vt:lpstr>
      <vt:lpstr>Korišćene tehnologije</vt:lpstr>
      <vt:lpstr>Interfejs i rad Web aplikacije</vt:lpstr>
      <vt:lpstr>PowerPoint Presentation</vt:lpstr>
      <vt:lpstr>Interfejs i rad Web aplikacije</vt:lpstr>
      <vt:lpstr>Interfejs i rad Web aplikacije</vt:lpstr>
      <vt:lpstr>Slojevi postavljeni na Geoserver</vt:lpstr>
      <vt:lpstr>Slojevi postavljeni na Geoserver</vt:lpstr>
      <vt:lpstr>Slojevi postavljeni na Geoserver</vt:lpstr>
      <vt:lpstr>Slojevi postavljeni na Geoserver</vt:lpstr>
      <vt:lpstr>Slojevi postavljeni na Geoserver</vt:lpstr>
      <vt:lpstr>Slojevi postavljeni na Geoserver</vt:lpstr>
      <vt:lpstr>Slojevi postavljeni na Geoserver</vt:lpstr>
      <vt:lpstr>Slojevi postavljeni na Geoserver</vt:lpstr>
      <vt:lpstr>Slojevi postavljeni na Geoserver</vt:lpstr>
      <vt:lpstr>Slojevi postavljeni na Geoserver</vt:lpstr>
      <vt:lpstr>Slojevi postavljeni na Geoserver</vt:lpstr>
      <vt:lpstr>Slojevi postavljeni na Geoserver</vt:lpstr>
      <vt:lpstr>Base Slojevi</vt:lpstr>
      <vt:lpstr>Upiti</vt:lpstr>
      <vt:lpstr>1. Filtriranje po tipu turističkih objekata</vt:lpstr>
      <vt:lpstr>1. Filtriranje po tipu turističkih objekata</vt:lpstr>
      <vt:lpstr>1. Filtriranje po tipu turističkih objekata</vt:lpstr>
      <vt:lpstr>2. Prikaz puteva u blizini turističkih objekata (tačka – linija)</vt:lpstr>
      <vt:lpstr>2. Prikaz puteva u blizini turističkih objekata (tačka – linija)</vt:lpstr>
      <vt:lpstr>3. Turistički objekti u blizini izabrane reke (linija – tačka)</vt:lpstr>
      <vt:lpstr>3. Turistički objekti u blizini izabrane reke (linija – tačka)</vt:lpstr>
      <vt:lpstr>4. POIS u izabranom tipu površina (landuse) (poligon – tačka)</vt:lpstr>
      <vt:lpstr>4. POIS u izabranom tipu površina (landuse) (poligon – tačka)</vt:lpstr>
      <vt:lpstr>5. Transport u blizini izabrane lokacije (tačka – tačka)</vt:lpstr>
      <vt:lpstr>5. Transport u blizini izabrane lokacije (tačka – tačka)</vt:lpstr>
      <vt:lpstr>6. Putevi izabrani poligonom iscrtanim od strane korisnika (poligon – linija)</vt:lpstr>
      <vt:lpstr>6. Putevi izabrani poligonom iscrtanim od strane korisnika (poligon – linija)</vt:lpstr>
      <vt:lpstr>6. Putevi izabrani poligonom iscrtanim od strane korisnika (poligon – linija)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Turistički WebGis Vodič</dc:title>
  <dc:creator>Zeljko Lakovic</dc:creator>
  <cp:lastModifiedBy>Zeljko Lakovic</cp:lastModifiedBy>
  <cp:revision>54</cp:revision>
  <dcterms:created xsi:type="dcterms:W3CDTF">2017-02-12T21:49:03Z</dcterms:created>
  <dcterms:modified xsi:type="dcterms:W3CDTF">2017-02-13T23:18:07Z</dcterms:modified>
</cp:coreProperties>
</file>